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6" r:id="rId6"/>
    <p:sldId id="267" r:id="rId7"/>
    <p:sldId id="257" r:id="rId8"/>
    <p:sldId id="258" r:id="rId9"/>
    <p:sldId id="259" r:id="rId10"/>
    <p:sldId id="260" r:id="rId11"/>
    <p:sldId id="268" r:id="rId12"/>
    <p:sldId id="261" r:id="rId13"/>
    <p:sldId id="263" r:id="rId14"/>
    <p:sldId id="262" r:id="rId15"/>
    <p:sldId id="264" r:id="rId16"/>
    <p:sldId id="26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9AD4-3A89-4C7B-B9F2-78924950100A}" type="datetimeFigureOut">
              <a:rPr lang="en-AU" smtClean="0"/>
              <a:t>14/02/2025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136A-AC9E-4E4F-B190-3C82AEC9A9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9297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9AD4-3A89-4C7B-B9F2-78924950100A}" type="datetimeFigureOut">
              <a:rPr lang="en-AU" smtClean="0"/>
              <a:t>14/02/2025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136A-AC9E-4E4F-B190-3C82AEC9A9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6053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9AD4-3A89-4C7B-B9F2-78924950100A}" type="datetimeFigureOut">
              <a:rPr lang="en-AU" smtClean="0"/>
              <a:t>14/02/2025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136A-AC9E-4E4F-B190-3C82AEC9A9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8088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9AD4-3A89-4C7B-B9F2-78924950100A}" type="datetimeFigureOut">
              <a:rPr lang="en-AU" smtClean="0"/>
              <a:t>14/02/2025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136A-AC9E-4E4F-B190-3C82AEC9A9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4172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9AD4-3A89-4C7B-B9F2-78924950100A}" type="datetimeFigureOut">
              <a:rPr lang="en-AU" smtClean="0"/>
              <a:t>14/02/2025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136A-AC9E-4E4F-B190-3C82AEC9A9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9175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9AD4-3A89-4C7B-B9F2-78924950100A}" type="datetimeFigureOut">
              <a:rPr lang="en-AU" smtClean="0"/>
              <a:t>14/02/2025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136A-AC9E-4E4F-B190-3C82AEC9A9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1725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9AD4-3A89-4C7B-B9F2-78924950100A}" type="datetimeFigureOut">
              <a:rPr lang="en-AU" smtClean="0"/>
              <a:t>14/02/2025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136A-AC9E-4E4F-B190-3C82AEC9A9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52989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9AD4-3A89-4C7B-B9F2-78924950100A}" type="datetimeFigureOut">
              <a:rPr lang="en-AU" smtClean="0"/>
              <a:t>14/02/2025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136A-AC9E-4E4F-B190-3C82AEC9A9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1627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9AD4-3A89-4C7B-B9F2-78924950100A}" type="datetimeFigureOut">
              <a:rPr lang="en-AU" smtClean="0"/>
              <a:t>14/02/2025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136A-AC9E-4E4F-B190-3C82AEC9A9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0972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9AD4-3A89-4C7B-B9F2-78924950100A}" type="datetimeFigureOut">
              <a:rPr lang="en-AU" smtClean="0"/>
              <a:t>14/02/2025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136A-AC9E-4E4F-B190-3C82AEC9A9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981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9AD4-3A89-4C7B-B9F2-78924950100A}" type="datetimeFigureOut">
              <a:rPr lang="en-AU" smtClean="0"/>
              <a:t>14/02/2025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136A-AC9E-4E4F-B190-3C82AEC9A9C7}" type="slidenum">
              <a:rPr lang="en-AU" smtClean="0"/>
              <a:t>‹#›</a:t>
            </a:fld>
            <a:endParaRPr lang="en-A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9043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9AD4-3A89-4C7B-B9F2-78924950100A}" type="datetimeFigureOut">
              <a:rPr lang="en-AU" smtClean="0"/>
              <a:t>14/02/2025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136A-AC9E-4E4F-B190-3C82AEC9A9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533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9AD4-3A89-4C7B-B9F2-78924950100A}" type="datetimeFigureOut">
              <a:rPr lang="en-AU" smtClean="0"/>
              <a:t>14/02/2025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136A-AC9E-4E4F-B190-3C82AEC9A9C7}" type="slidenum">
              <a:rPr lang="en-AU" smtClean="0"/>
              <a:t>‹#›</a:t>
            </a:fld>
            <a:endParaRPr lang="en-A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1628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9AD4-3A89-4C7B-B9F2-78924950100A}" type="datetimeFigureOut">
              <a:rPr lang="en-AU" smtClean="0"/>
              <a:t>14/02/2025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136A-AC9E-4E4F-B190-3C82AEC9A9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4046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9AD4-3A89-4C7B-B9F2-78924950100A}" type="datetimeFigureOut">
              <a:rPr lang="en-AU" smtClean="0"/>
              <a:t>14/02/2025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136A-AC9E-4E4F-B190-3C82AEC9A9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6178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9AD4-3A89-4C7B-B9F2-78924950100A}" type="datetimeFigureOut">
              <a:rPr lang="en-AU" smtClean="0"/>
              <a:t>14/02/2025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136A-AC9E-4E4F-B190-3C82AEC9A9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8060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29AD4-3A89-4C7B-B9F2-78924950100A}" type="datetimeFigureOut">
              <a:rPr lang="en-AU" smtClean="0"/>
              <a:t>14/02/2025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5D8136A-AC9E-4E4F-B190-3C82AEC9A9C7}" type="slidenum">
              <a:rPr lang="en-AU" smtClean="0"/>
              <a:t>‹#›</a:t>
            </a:fld>
            <a:endParaRPr lang="en-AU"/>
          </a:p>
        </p:txBody>
      </p:sp>
      <p:pic>
        <p:nvPicPr>
          <p:cNvPr id="9" name="Picture 8" descr="A black background with white text and yellow stars&#10;&#10;Description automatically generated">
            <a:extLst>
              <a:ext uri="{FF2B5EF4-FFF2-40B4-BE49-F238E27FC236}">
                <a16:creationId xmlns:a16="http://schemas.microsoft.com/office/drawing/2014/main" id="{816D912C-8188-CA94-362B-F5EE273CF6C4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145" y="41275"/>
            <a:ext cx="2857500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94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Pi0RXdAi3Y" TargetMode="External"/><Relationship Id="rId2" Type="http://schemas.openxmlformats.org/officeDocument/2006/relationships/hyperlink" Target="https://startarchery.co.uk/start-my-journey/range-returner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rchery.org.au/ozbow-program/" TargetMode="External"/><Relationship Id="rId4" Type="http://schemas.openxmlformats.org/officeDocument/2006/relationships/hyperlink" Target="https://www.connectingup.org/product/wix/wix-premium-business-or-business-elite-plan-2-year-subscription-access-discounted-rates-a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B7DBB-A04E-C20E-A1DE-BF8C7F225F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Archery Club Pathway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E18569-D6CB-27C4-5A15-DA4857D6D7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5" name="Picture 4" descr="A black background with white text and yellow stars&#10;&#10;Description automatically generated">
            <a:extLst>
              <a:ext uri="{FF2B5EF4-FFF2-40B4-BE49-F238E27FC236}">
                <a16:creationId xmlns:a16="http://schemas.microsoft.com/office/drawing/2014/main" id="{F41A8A3D-3D0D-0CAB-FB63-8C62F1D96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0" y="104094"/>
            <a:ext cx="2857500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63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61FEB-0BD0-C560-E697-C904040A3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are the main things your club is wanting to achieve?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4F06D-67E8-7608-0E51-B1C89AC4D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8E6ED7-ABF1-4B1F-461A-DDE288EAD4C5}"/>
              </a:ext>
            </a:extLst>
          </p:cNvPr>
          <p:cNvSpPr txBox="1"/>
          <p:nvPr/>
        </p:nvSpPr>
        <p:spPr>
          <a:xfrm>
            <a:off x="677334" y="1930400"/>
            <a:ext cx="8475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81061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F415B-6660-646B-1204-DADB467A2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are the main things holding back your club back from achieving these?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B2740-FFBD-AFA4-E415-4E06E2D57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7C1CE3-B385-C5FE-9872-119F3DE31B9C}"/>
              </a:ext>
            </a:extLst>
          </p:cNvPr>
          <p:cNvSpPr txBox="1"/>
          <p:nvPr/>
        </p:nvSpPr>
        <p:spPr>
          <a:xfrm>
            <a:off x="677334" y="1837944"/>
            <a:ext cx="85966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85993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78E5A-75EC-4F31-ECB9-0DB9B4354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do people find your club and make contact or book?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949E6-4EE7-03EC-C171-EE69745A5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i="1" dirty="0"/>
              <a:t>Examples, google or </a:t>
            </a:r>
            <a:r>
              <a:rPr lang="en-AU" i="1" dirty="0" err="1"/>
              <a:t>facebook</a:t>
            </a:r>
            <a:r>
              <a:rPr lang="en-AU" i="1" dirty="0"/>
              <a:t> ads, word of mouth, community involvement etc.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pPr marL="0" indent="0">
              <a:buNone/>
            </a:pPr>
            <a:endParaRPr lang="en-AU" i="1" dirty="0"/>
          </a:p>
          <a:p>
            <a:endParaRPr lang="en-AU" dirty="0"/>
          </a:p>
          <a:p>
            <a:endParaRPr lang="en-AU" i="1" dirty="0"/>
          </a:p>
          <a:p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1440952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58C4B-F65D-59CD-5EE2-792B025CC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is the first step to get involved in your club?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20CDF-9377-A54E-F4C6-C8C9CD76A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i="1" dirty="0"/>
              <a:t>Examples, “Try Archery” etc.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64681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73F4A-D1AF-863A-8442-E2D025688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happens after step 1?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5E3D7-59F7-6B62-F7E5-69B30879C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i="1" dirty="0"/>
              <a:t>Examples, AIP or similar program (avoid use of the word beginners), minimum of 3x try archery sessions etc.</a:t>
            </a:r>
          </a:p>
          <a:p>
            <a:endParaRPr lang="en-AU" dirty="0"/>
          </a:p>
          <a:p>
            <a:endParaRPr lang="en-AU" dirty="0"/>
          </a:p>
          <a:p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4151724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AC30A-F29E-BF84-0A57-3E954FC51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happens after Step 2?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A80C6-6274-F2D2-A638-0848C70A6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i="1" dirty="0"/>
              <a:t>Examples, Membership, ongoing equipment hire</a:t>
            </a:r>
          </a:p>
          <a:p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3734559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494DC-68BB-0FBA-97BB-F8D0AB327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do you make members feel valued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8E0E6-ADC7-156B-51F2-2A27FDC2D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514531"/>
          </a:xfrm>
        </p:spPr>
        <p:txBody>
          <a:bodyPr/>
          <a:lstStyle/>
          <a:p>
            <a:r>
              <a:rPr lang="en-AU" i="1" dirty="0" err="1"/>
              <a:t>E.g</a:t>
            </a:r>
            <a:r>
              <a:rPr lang="en-AU" i="1" dirty="0"/>
              <a:t> Corkboard with </a:t>
            </a:r>
            <a:r>
              <a:rPr lang="en-AU" i="1" dirty="0" err="1"/>
              <a:t>ozbow</a:t>
            </a:r>
            <a:r>
              <a:rPr lang="en-AU" i="1" dirty="0"/>
              <a:t> certificates, highlighting achievements on </a:t>
            </a:r>
            <a:r>
              <a:rPr lang="en-AU" i="1" dirty="0" err="1"/>
              <a:t>facebook</a:t>
            </a:r>
            <a:r>
              <a:rPr lang="en-AU" i="1" dirty="0"/>
              <a:t>, club presentation nights etc.</a:t>
            </a:r>
          </a:p>
          <a:p>
            <a:r>
              <a:rPr lang="en-AU" dirty="0"/>
              <a:t>- </a:t>
            </a:r>
          </a:p>
          <a:p>
            <a:endParaRPr lang="en-AU" i="1" dirty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70029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749DB-2FEF-58B3-70B0-41F08AE61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do you retain those who have passed that next step?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ABCE4-C1A2-6858-1CE3-1B0BEFD49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i="1" dirty="0"/>
              <a:t>Examples, regular club shoots, access to coaching, </a:t>
            </a:r>
            <a:r>
              <a:rPr lang="en-AU" i="1" dirty="0" err="1"/>
              <a:t>Ozbow</a:t>
            </a:r>
            <a:r>
              <a:rPr lang="en-AU" i="1" dirty="0"/>
              <a:t> program, or “masters” program after </a:t>
            </a:r>
            <a:r>
              <a:rPr lang="en-AU" i="1" dirty="0" err="1"/>
              <a:t>ozbow</a:t>
            </a:r>
            <a:r>
              <a:rPr lang="en-AU" i="1" dirty="0"/>
              <a:t> etc.</a:t>
            </a:r>
          </a:p>
          <a:p>
            <a:endParaRPr lang="en-AU" i="1" dirty="0"/>
          </a:p>
          <a:p>
            <a:endParaRPr lang="en-AU" i="1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79923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017B0-5E0A-FF32-0DF4-4B4B9E3B3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does your website easily promote the inclusiveness of archery?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CBD02-666F-CB8E-FA5A-FBA1E5089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i="1" dirty="0" err="1"/>
              <a:t>E.g</a:t>
            </a:r>
            <a:r>
              <a:rPr lang="en-AU" i="1" dirty="0"/>
              <a:t>, images of Para archers, inclusive text, AV “I belong” videos?</a:t>
            </a:r>
          </a:p>
          <a:p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364146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96905-41C2-EDA9-F7BE-40E91306C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Key Checklist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80C0B-0F1E-2542-50D8-07AF3BAC1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AU" sz="3200" dirty="0"/>
              <a:t>Website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AU" sz="3200" dirty="0"/>
              <a:t>Facebook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AU" sz="3200" dirty="0"/>
              <a:t>Instagram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AU" sz="3200" dirty="0"/>
              <a:t>Online Booking Form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AU" sz="3200" dirty="0"/>
              <a:t>Member Group Contact (</a:t>
            </a:r>
            <a:r>
              <a:rPr lang="en-AU" sz="3200" dirty="0" err="1"/>
              <a:t>e.g</a:t>
            </a:r>
            <a:r>
              <a:rPr lang="en-AU" sz="3200" dirty="0"/>
              <a:t> </a:t>
            </a:r>
            <a:r>
              <a:rPr lang="en-AU" sz="3200" dirty="0" err="1"/>
              <a:t>whatsapp</a:t>
            </a:r>
            <a:r>
              <a:rPr lang="en-AU" sz="32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988282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37252-8A6D-8737-677A-99841481C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Action Plan and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F6D20-6F83-F1FF-AD31-26A900C65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D7524D-732A-3085-A67A-A1D783574CB0}"/>
              </a:ext>
            </a:extLst>
          </p:cNvPr>
          <p:cNvSpPr txBox="1"/>
          <p:nvPr/>
        </p:nvSpPr>
        <p:spPr>
          <a:xfrm>
            <a:off x="941832" y="1930400"/>
            <a:ext cx="74432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n-AU" b="1" dirty="0">
              <a:solidFill>
                <a:schemeClr val="accent2"/>
              </a:solidFill>
            </a:endParaRPr>
          </a:p>
          <a:p>
            <a:pPr marL="285750" indent="-285750">
              <a:buFontTx/>
              <a:buChar char="-"/>
            </a:pPr>
            <a:endParaRPr lang="en-AU" b="1" dirty="0">
              <a:solidFill>
                <a:schemeClr val="accent2"/>
              </a:solidFill>
            </a:endParaRPr>
          </a:p>
          <a:p>
            <a:pPr marL="285750" indent="-285750">
              <a:buFontTx/>
              <a:buChar char="-"/>
            </a:pPr>
            <a:endParaRPr lang="en-AU" b="1" dirty="0">
              <a:solidFill>
                <a:schemeClr val="accent2"/>
              </a:solidFill>
            </a:endParaRPr>
          </a:p>
          <a:p>
            <a:pPr marL="285750" indent="-285750">
              <a:buFontTx/>
              <a:buChar char="-"/>
            </a:pPr>
            <a:endParaRPr lang="en-AU" b="1" dirty="0">
              <a:solidFill>
                <a:schemeClr val="accent2"/>
              </a:solidFill>
            </a:endParaRPr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91967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BF972-5F9F-B260-268F-0C4C403CE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Good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37BB6-2C2E-D6EE-C03A-983424250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dirty="0">
                <a:hlinkClick r:id="rId2"/>
              </a:rPr>
              <a:t>https://startarchery.co.uk/start-my-journey/range-returners</a:t>
            </a:r>
            <a:endParaRPr lang="en-AU" dirty="0"/>
          </a:p>
          <a:p>
            <a:endParaRPr lang="en-AU" dirty="0"/>
          </a:p>
          <a:p>
            <a:r>
              <a:rPr lang="en-AU" dirty="0">
                <a:hlinkClick r:id="rId3"/>
              </a:rPr>
              <a:t>https://www.youtube.com/watch?v=-Pi0RXdAi3Y</a:t>
            </a:r>
            <a:endParaRPr lang="en-AU" dirty="0"/>
          </a:p>
          <a:p>
            <a:endParaRPr lang="en-AU" dirty="0"/>
          </a:p>
          <a:p>
            <a:r>
              <a:rPr lang="en-AU" dirty="0">
                <a:hlinkClick r:id="rId4"/>
              </a:rPr>
              <a:t>https://www.connectingup.org/product/wix/wix-premium-business-or-business-elite-plan-2-year-subscription-access-discounted-rates-au</a:t>
            </a:r>
            <a:endParaRPr lang="en-AU" dirty="0"/>
          </a:p>
          <a:p>
            <a:endParaRPr lang="en-AU" dirty="0"/>
          </a:p>
          <a:p>
            <a:r>
              <a:rPr lang="en-AU" dirty="0"/>
              <a:t>Local Homeschool Groups - Can help to build youth membership</a:t>
            </a:r>
          </a:p>
          <a:p>
            <a:endParaRPr lang="en-AU" dirty="0"/>
          </a:p>
          <a:p>
            <a:r>
              <a:rPr lang="en-AU" dirty="0"/>
              <a:t>https://www.workforceaustralia.gov.au/individuals/training/work-experience/work-for-the-dole</a:t>
            </a:r>
          </a:p>
          <a:p>
            <a:endParaRPr lang="en-AU" dirty="0"/>
          </a:p>
          <a:p>
            <a:r>
              <a:rPr lang="en-AU" dirty="0"/>
              <a:t>Archery Australia </a:t>
            </a:r>
            <a:r>
              <a:rPr lang="en-AU" dirty="0" err="1"/>
              <a:t>Ozbow</a:t>
            </a:r>
            <a:r>
              <a:rPr lang="en-AU" dirty="0"/>
              <a:t> Program - </a:t>
            </a:r>
            <a:r>
              <a:rPr lang="en-AU" dirty="0">
                <a:hlinkClick r:id="rId5"/>
              </a:rPr>
              <a:t>https://archery.org.au/ozbow-program/</a:t>
            </a:r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2330783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4ef7447-ef06-45bb-a425-23ccf226962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CCA2BB19F3AD43A76CA24FCBBA32B7" ma:contentTypeVersion="6" ma:contentTypeDescription="Create a new document." ma:contentTypeScope="" ma:versionID="99c578ba429786940382bf13cb6d5d25">
  <xsd:schema xmlns:xsd="http://www.w3.org/2001/XMLSchema" xmlns:xs="http://www.w3.org/2001/XMLSchema" xmlns:p="http://schemas.microsoft.com/office/2006/metadata/properties" xmlns:ns3="54ef7447-ef06-45bb-a425-23ccf2269624" targetNamespace="http://schemas.microsoft.com/office/2006/metadata/properties" ma:root="true" ma:fieldsID="920e78ccd6bb3dd4a6d1ba639ae6ecd8" ns3:_="">
    <xsd:import namespace="54ef7447-ef06-45bb-a425-23ccf2269624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ef7447-ef06-45bb-a425-23ccf2269624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6EA2E7-3B27-4EC4-ACCA-8308C2FB5247}">
  <ds:schemaRefs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terms/"/>
    <ds:schemaRef ds:uri="http://www.w3.org/XML/1998/namespace"/>
    <ds:schemaRef ds:uri="54ef7447-ef06-45bb-a425-23ccf2269624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5A73757E-171A-44F7-B4A4-A9F1BBC4DF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ef7447-ef06-45bb-a425-23ccf22696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982D0F-1FEA-47FF-BB45-8210DAF518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11641</TotalTime>
  <Words>309</Words>
  <Application>Microsoft Office PowerPoint</Application>
  <PresentationFormat>Widescreen</PresentationFormat>
  <Paragraphs>68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Trebuchet MS</vt:lpstr>
      <vt:lpstr>Wingdings</vt:lpstr>
      <vt:lpstr>Wingdings 3</vt:lpstr>
      <vt:lpstr>Facet</vt:lpstr>
      <vt:lpstr>Archery Club Pathway</vt:lpstr>
      <vt:lpstr>What are the main things your club is wanting to achieve?</vt:lpstr>
      <vt:lpstr>What are the main things holding back your club back from achieving these?</vt:lpstr>
      <vt:lpstr>How do people find your club and make contact or book?</vt:lpstr>
      <vt:lpstr>What is the first step to get involved in your club?</vt:lpstr>
      <vt:lpstr>What happens after step 1?</vt:lpstr>
      <vt:lpstr>What happens after Step 2?</vt:lpstr>
      <vt:lpstr>How do you make members feel valued</vt:lpstr>
      <vt:lpstr>How do you retain those who have passed that next step?</vt:lpstr>
      <vt:lpstr>How does your website easily promote the inclusiveness of archery?</vt:lpstr>
      <vt:lpstr>Key Checklist</vt:lpstr>
      <vt:lpstr>Action Plan and Timeline</vt:lpstr>
      <vt:lpstr>Good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Alec Potts</dc:creator>
  <cp:lastModifiedBy>Alec Potts</cp:lastModifiedBy>
  <cp:revision>91</cp:revision>
  <dcterms:created xsi:type="dcterms:W3CDTF">2024-11-29T03:33:12Z</dcterms:created>
  <dcterms:modified xsi:type="dcterms:W3CDTF">2025-02-14T01:26:54Z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0x010100ACCCA2BB19F3AD43A76CA24FCBBA32B7</vt:lpwstr>
  </property>
</Properties>
</file>