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4"/>
  </p:sldMasterIdLst>
  <p:sldIdLst>
    <p:sldId id="256" r:id="rId5"/>
    <p:sldId id="280" r:id="rId6"/>
    <p:sldId id="281" r:id="rId7"/>
    <p:sldId id="257" r:id="rId8"/>
    <p:sldId id="258" r:id="rId9"/>
    <p:sldId id="259" r:id="rId10"/>
    <p:sldId id="260" r:id="rId11"/>
    <p:sldId id="262" r:id="rId12"/>
    <p:sldId id="266" r:id="rId13"/>
    <p:sldId id="270" r:id="rId14"/>
    <p:sldId id="263" r:id="rId15"/>
    <p:sldId id="264" r:id="rId16"/>
    <p:sldId id="261" r:id="rId17"/>
    <p:sldId id="267" r:id="rId18"/>
    <p:sldId id="282" r:id="rId19"/>
    <p:sldId id="271" r:id="rId20"/>
    <p:sldId id="272" r:id="rId21"/>
    <p:sldId id="274" r:id="rId22"/>
    <p:sldId id="275" r:id="rId23"/>
    <p:sldId id="273" r:id="rId24"/>
    <p:sldId id="276" r:id="rId25"/>
    <p:sldId id="269" r:id="rId26"/>
    <p:sldId id="279"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c Potts" userId="eff89125-863a-4207-926d-8ec76d9e076c" providerId="ADAL" clId="{5EC5FB90-D8B3-4931-8AED-DC41A7ACF923}"/>
    <pc:docChg chg="custSel addSld delSld modSld">
      <pc:chgData name="Alec Potts" userId="eff89125-863a-4207-926d-8ec76d9e076c" providerId="ADAL" clId="{5EC5FB90-D8B3-4931-8AED-DC41A7ACF923}" dt="2024-11-23T02:15:21.174" v="2155" actId="20577"/>
      <pc:docMkLst>
        <pc:docMk/>
      </pc:docMkLst>
      <pc:sldChg chg="modSp mod">
        <pc:chgData name="Alec Potts" userId="eff89125-863a-4207-926d-8ec76d9e076c" providerId="ADAL" clId="{5EC5FB90-D8B3-4931-8AED-DC41A7ACF923}" dt="2024-11-20T00:25:14.795" v="325" actId="1076"/>
        <pc:sldMkLst>
          <pc:docMk/>
          <pc:sldMk cId="3418786063" sldId="260"/>
        </pc:sldMkLst>
        <pc:spChg chg="mod">
          <ac:chgData name="Alec Potts" userId="eff89125-863a-4207-926d-8ec76d9e076c" providerId="ADAL" clId="{5EC5FB90-D8B3-4931-8AED-DC41A7ACF923}" dt="2024-11-20T00:25:14.795" v="325" actId="1076"/>
          <ac:spMkLst>
            <pc:docMk/>
            <pc:sldMk cId="3418786063" sldId="260"/>
            <ac:spMk id="3" creationId="{70338143-CDE8-CA67-8D84-949C141EB135}"/>
          </ac:spMkLst>
        </pc:spChg>
      </pc:sldChg>
      <pc:sldChg chg="addSp modSp mod">
        <pc:chgData name="Alec Potts" userId="eff89125-863a-4207-926d-8ec76d9e076c" providerId="ADAL" clId="{5EC5FB90-D8B3-4931-8AED-DC41A7ACF923}" dt="2024-11-20T00:25:33.173" v="328" actId="20577"/>
        <pc:sldMkLst>
          <pc:docMk/>
          <pc:sldMk cId="289901324" sldId="262"/>
        </pc:sldMkLst>
        <pc:spChg chg="add mod">
          <ac:chgData name="Alec Potts" userId="eff89125-863a-4207-926d-8ec76d9e076c" providerId="ADAL" clId="{5EC5FB90-D8B3-4931-8AED-DC41A7ACF923}" dt="2024-11-20T00:25:27.106" v="327" actId="13822"/>
          <ac:spMkLst>
            <pc:docMk/>
            <pc:sldMk cId="289901324" sldId="262"/>
            <ac:spMk id="3" creationId="{07FAB095-11D1-6EC5-8A73-0AC781D6634D}"/>
          </ac:spMkLst>
        </pc:spChg>
        <pc:spChg chg="mod">
          <ac:chgData name="Alec Potts" userId="eff89125-863a-4207-926d-8ec76d9e076c" providerId="ADAL" clId="{5EC5FB90-D8B3-4931-8AED-DC41A7ACF923}" dt="2024-11-20T00:25:33.173" v="328" actId="20577"/>
          <ac:spMkLst>
            <pc:docMk/>
            <pc:sldMk cId="289901324" sldId="262"/>
            <ac:spMk id="9" creationId="{662D0C85-82FB-B6DE-0E13-FD0C24EED78B}"/>
          </ac:spMkLst>
        </pc:spChg>
      </pc:sldChg>
      <pc:sldChg chg="modSp mod">
        <pc:chgData name="Alec Potts" userId="eff89125-863a-4207-926d-8ec76d9e076c" providerId="ADAL" clId="{5EC5FB90-D8B3-4931-8AED-DC41A7ACF923}" dt="2024-11-23T02:15:11.096" v="2152" actId="20577"/>
        <pc:sldMkLst>
          <pc:docMk/>
          <pc:sldMk cId="461916381" sldId="263"/>
        </pc:sldMkLst>
        <pc:spChg chg="mod">
          <ac:chgData name="Alec Potts" userId="eff89125-863a-4207-926d-8ec76d9e076c" providerId="ADAL" clId="{5EC5FB90-D8B3-4931-8AED-DC41A7ACF923}" dt="2024-11-23T02:15:11.096" v="2152" actId="20577"/>
          <ac:spMkLst>
            <pc:docMk/>
            <pc:sldMk cId="461916381" sldId="263"/>
            <ac:spMk id="3" creationId="{74637CDE-8D81-44DD-0E3A-42721936D306}"/>
          </ac:spMkLst>
        </pc:spChg>
      </pc:sldChg>
      <pc:sldChg chg="modSp mod">
        <pc:chgData name="Alec Potts" userId="eff89125-863a-4207-926d-8ec76d9e076c" providerId="ADAL" clId="{5EC5FB90-D8B3-4931-8AED-DC41A7ACF923}" dt="2024-11-23T02:15:21.174" v="2155" actId="20577"/>
        <pc:sldMkLst>
          <pc:docMk/>
          <pc:sldMk cId="2191893531" sldId="264"/>
        </pc:sldMkLst>
        <pc:spChg chg="mod">
          <ac:chgData name="Alec Potts" userId="eff89125-863a-4207-926d-8ec76d9e076c" providerId="ADAL" clId="{5EC5FB90-D8B3-4931-8AED-DC41A7ACF923}" dt="2024-11-23T02:15:21.174" v="2155" actId="20577"/>
          <ac:spMkLst>
            <pc:docMk/>
            <pc:sldMk cId="2191893531" sldId="264"/>
            <ac:spMk id="3" creationId="{0B7FB8EC-5D87-74F7-96B1-55B7E6C8C50C}"/>
          </ac:spMkLst>
        </pc:spChg>
      </pc:sldChg>
      <pc:sldChg chg="delSp modSp mod">
        <pc:chgData name="Alec Potts" userId="eff89125-863a-4207-926d-8ec76d9e076c" providerId="ADAL" clId="{5EC5FB90-D8B3-4931-8AED-DC41A7ACF923}" dt="2024-11-20T00:25:47.653" v="330" actId="478"/>
        <pc:sldMkLst>
          <pc:docMk/>
          <pc:sldMk cId="1849343990" sldId="266"/>
        </pc:sldMkLst>
        <pc:spChg chg="del mod">
          <ac:chgData name="Alec Potts" userId="eff89125-863a-4207-926d-8ec76d9e076c" providerId="ADAL" clId="{5EC5FB90-D8B3-4931-8AED-DC41A7ACF923}" dt="2024-11-20T00:25:47.653" v="330" actId="478"/>
          <ac:spMkLst>
            <pc:docMk/>
            <pc:sldMk cId="1849343990" sldId="266"/>
            <ac:spMk id="8" creationId="{793BD27B-9EA7-024D-873C-3216B86E4970}"/>
          </ac:spMkLst>
        </pc:spChg>
      </pc:sldChg>
      <pc:sldChg chg="modSp mod">
        <pc:chgData name="Alec Potts" userId="eff89125-863a-4207-926d-8ec76d9e076c" providerId="ADAL" clId="{5EC5FB90-D8B3-4931-8AED-DC41A7ACF923}" dt="2024-11-20T00:27:51.950" v="515" actId="20577"/>
        <pc:sldMkLst>
          <pc:docMk/>
          <pc:sldMk cId="3898304311" sldId="267"/>
        </pc:sldMkLst>
        <pc:spChg chg="mod">
          <ac:chgData name="Alec Potts" userId="eff89125-863a-4207-926d-8ec76d9e076c" providerId="ADAL" clId="{5EC5FB90-D8B3-4931-8AED-DC41A7ACF923}" dt="2024-11-20T00:27:51.950" v="515" actId="20577"/>
          <ac:spMkLst>
            <pc:docMk/>
            <pc:sldMk cId="3898304311" sldId="267"/>
            <ac:spMk id="3" creationId="{4F168D04-0EC8-C297-8D2A-A71928928BC9}"/>
          </ac:spMkLst>
        </pc:spChg>
      </pc:sldChg>
      <pc:sldChg chg="del">
        <pc:chgData name="Alec Potts" userId="eff89125-863a-4207-926d-8ec76d9e076c" providerId="ADAL" clId="{5EC5FB90-D8B3-4931-8AED-DC41A7ACF923}" dt="2024-11-20T00:28:13.643" v="516" actId="47"/>
        <pc:sldMkLst>
          <pc:docMk/>
          <pc:sldMk cId="925932925" sldId="268"/>
        </pc:sldMkLst>
      </pc:sldChg>
      <pc:sldChg chg="modSp mod">
        <pc:chgData name="Alec Potts" userId="eff89125-863a-4207-926d-8ec76d9e076c" providerId="ADAL" clId="{5EC5FB90-D8B3-4931-8AED-DC41A7ACF923}" dt="2024-11-20T00:32:53.025" v="1446" actId="20577"/>
        <pc:sldMkLst>
          <pc:docMk/>
          <pc:sldMk cId="17297766" sldId="269"/>
        </pc:sldMkLst>
        <pc:spChg chg="mod">
          <ac:chgData name="Alec Potts" userId="eff89125-863a-4207-926d-8ec76d9e076c" providerId="ADAL" clId="{5EC5FB90-D8B3-4931-8AED-DC41A7ACF923}" dt="2024-11-20T00:32:53.025" v="1446" actId="20577"/>
          <ac:spMkLst>
            <pc:docMk/>
            <pc:sldMk cId="17297766" sldId="269"/>
            <ac:spMk id="3" creationId="{A371E25A-D39E-C0D2-B726-C945E796CB3B}"/>
          </ac:spMkLst>
        </pc:spChg>
      </pc:sldChg>
      <pc:sldChg chg="modSp mod">
        <pc:chgData name="Alec Potts" userId="eff89125-863a-4207-926d-8ec76d9e076c" providerId="ADAL" clId="{5EC5FB90-D8B3-4931-8AED-DC41A7ACF923}" dt="2024-11-20T00:25:53.559" v="331" actId="1076"/>
        <pc:sldMkLst>
          <pc:docMk/>
          <pc:sldMk cId="1328715336" sldId="270"/>
        </pc:sldMkLst>
        <pc:spChg chg="mod">
          <ac:chgData name="Alec Potts" userId="eff89125-863a-4207-926d-8ec76d9e076c" providerId="ADAL" clId="{5EC5FB90-D8B3-4931-8AED-DC41A7ACF923}" dt="2024-11-20T00:25:53.559" v="331" actId="1076"/>
          <ac:spMkLst>
            <pc:docMk/>
            <pc:sldMk cId="1328715336" sldId="270"/>
            <ac:spMk id="3" creationId="{D3C216B6-6DA6-06D6-4E9E-6F3360ADF934}"/>
          </ac:spMkLst>
        </pc:spChg>
      </pc:sldChg>
      <pc:sldChg chg="modSp mod">
        <pc:chgData name="Alec Potts" userId="eff89125-863a-4207-926d-8ec76d9e076c" providerId="ADAL" clId="{5EC5FB90-D8B3-4931-8AED-DC41A7ACF923}" dt="2024-11-20T00:30:41.678" v="941" actId="20577"/>
        <pc:sldMkLst>
          <pc:docMk/>
          <pc:sldMk cId="1789497501" sldId="274"/>
        </pc:sldMkLst>
        <pc:spChg chg="mod">
          <ac:chgData name="Alec Potts" userId="eff89125-863a-4207-926d-8ec76d9e076c" providerId="ADAL" clId="{5EC5FB90-D8B3-4931-8AED-DC41A7ACF923}" dt="2024-11-20T00:30:41.678" v="941" actId="20577"/>
          <ac:spMkLst>
            <pc:docMk/>
            <pc:sldMk cId="1789497501" sldId="274"/>
            <ac:spMk id="3" creationId="{F8281180-91D5-A482-2C01-455BD8D51E5E}"/>
          </ac:spMkLst>
        </pc:spChg>
      </pc:sldChg>
      <pc:sldChg chg="del">
        <pc:chgData name="Alec Potts" userId="eff89125-863a-4207-926d-8ec76d9e076c" providerId="ADAL" clId="{5EC5FB90-D8B3-4931-8AED-DC41A7ACF923}" dt="2024-11-20T00:32:30.606" v="1374" actId="47"/>
        <pc:sldMkLst>
          <pc:docMk/>
          <pc:sldMk cId="3179607266" sldId="277"/>
        </pc:sldMkLst>
      </pc:sldChg>
      <pc:sldChg chg="del">
        <pc:chgData name="Alec Potts" userId="eff89125-863a-4207-926d-8ec76d9e076c" providerId="ADAL" clId="{5EC5FB90-D8B3-4931-8AED-DC41A7ACF923}" dt="2024-11-20T00:32:29.534" v="1373" actId="47"/>
        <pc:sldMkLst>
          <pc:docMk/>
          <pc:sldMk cId="2525526730" sldId="278"/>
        </pc:sldMkLst>
      </pc:sldChg>
      <pc:sldChg chg="modSp mod">
        <pc:chgData name="Alec Potts" userId="eff89125-863a-4207-926d-8ec76d9e076c" providerId="ADAL" clId="{5EC5FB90-D8B3-4931-8AED-DC41A7ACF923}" dt="2024-11-22T06:57:47.175" v="1639" actId="20577"/>
        <pc:sldMkLst>
          <pc:docMk/>
          <pc:sldMk cId="3237922890" sldId="279"/>
        </pc:sldMkLst>
        <pc:spChg chg="mod">
          <ac:chgData name="Alec Potts" userId="eff89125-863a-4207-926d-8ec76d9e076c" providerId="ADAL" clId="{5EC5FB90-D8B3-4931-8AED-DC41A7ACF923}" dt="2024-11-22T06:57:47.175" v="1639" actId="20577"/>
          <ac:spMkLst>
            <pc:docMk/>
            <pc:sldMk cId="3237922890" sldId="279"/>
            <ac:spMk id="3" creationId="{BEEB51D6-4FBF-4F99-1ADE-05211EEE4EAB}"/>
          </ac:spMkLst>
        </pc:spChg>
      </pc:sldChg>
      <pc:sldChg chg="modSp new mod">
        <pc:chgData name="Alec Potts" userId="eff89125-863a-4207-926d-8ec76d9e076c" providerId="ADAL" clId="{5EC5FB90-D8B3-4931-8AED-DC41A7ACF923}" dt="2024-11-20T00:14:55.851" v="68" actId="313"/>
        <pc:sldMkLst>
          <pc:docMk/>
          <pc:sldMk cId="3373779033" sldId="280"/>
        </pc:sldMkLst>
        <pc:spChg chg="mod">
          <ac:chgData name="Alec Potts" userId="eff89125-863a-4207-926d-8ec76d9e076c" providerId="ADAL" clId="{5EC5FB90-D8B3-4931-8AED-DC41A7ACF923}" dt="2024-11-18T00:14:13.843" v="7" actId="20577"/>
          <ac:spMkLst>
            <pc:docMk/>
            <pc:sldMk cId="3373779033" sldId="280"/>
            <ac:spMk id="2" creationId="{3391307A-4BBF-9A25-45CA-ACD919A09771}"/>
          </ac:spMkLst>
        </pc:spChg>
        <pc:spChg chg="mod">
          <ac:chgData name="Alec Potts" userId="eff89125-863a-4207-926d-8ec76d9e076c" providerId="ADAL" clId="{5EC5FB90-D8B3-4931-8AED-DC41A7ACF923}" dt="2024-11-20T00:14:55.851" v="68" actId="313"/>
          <ac:spMkLst>
            <pc:docMk/>
            <pc:sldMk cId="3373779033" sldId="280"/>
            <ac:spMk id="3" creationId="{CF4CE0FC-EEBC-C206-4831-3F2DC6AF0197}"/>
          </ac:spMkLst>
        </pc:spChg>
      </pc:sldChg>
      <pc:sldChg chg="modSp new mod">
        <pc:chgData name="Alec Potts" userId="eff89125-863a-4207-926d-8ec76d9e076c" providerId="ADAL" clId="{5EC5FB90-D8B3-4931-8AED-DC41A7ACF923}" dt="2024-11-20T00:17:44.165" v="322" actId="20577"/>
        <pc:sldMkLst>
          <pc:docMk/>
          <pc:sldMk cId="3465358501" sldId="281"/>
        </pc:sldMkLst>
        <pc:spChg chg="mod">
          <ac:chgData name="Alec Potts" userId="eff89125-863a-4207-926d-8ec76d9e076c" providerId="ADAL" clId="{5EC5FB90-D8B3-4931-8AED-DC41A7ACF923}" dt="2024-11-20T00:16:33.038" v="130" actId="20577"/>
          <ac:spMkLst>
            <pc:docMk/>
            <pc:sldMk cId="3465358501" sldId="281"/>
            <ac:spMk id="2" creationId="{7D959BF2-B734-2CFC-6524-7A2BA1AF214C}"/>
          </ac:spMkLst>
        </pc:spChg>
        <pc:spChg chg="mod">
          <ac:chgData name="Alec Potts" userId="eff89125-863a-4207-926d-8ec76d9e076c" providerId="ADAL" clId="{5EC5FB90-D8B3-4931-8AED-DC41A7ACF923}" dt="2024-11-20T00:17:44.165" v="322" actId="20577"/>
          <ac:spMkLst>
            <pc:docMk/>
            <pc:sldMk cId="3465358501" sldId="281"/>
            <ac:spMk id="3" creationId="{3EC7A180-71C5-5B33-53A6-CCA88256F18A}"/>
          </ac:spMkLst>
        </pc:spChg>
      </pc:sldChg>
      <pc:sldChg chg="modSp new mod">
        <pc:chgData name="Alec Potts" userId="eff89125-863a-4207-926d-8ec76d9e076c" providerId="ADAL" clId="{5EC5FB90-D8B3-4931-8AED-DC41A7ACF923}" dt="2024-11-20T00:32:01.837" v="1372" actId="20577"/>
        <pc:sldMkLst>
          <pc:docMk/>
          <pc:sldMk cId="2752662055" sldId="282"/>
        </pc:sldMkLst>
        <pc:spChg chg="mod">
          <ac:chgData name="Alec Potts" userId="eff89125-863a-4207-926d-8ec76d9e076c" providerId="ADAL" clId="{5EC5FB90-D8B3-4931-8AED-DC41A7ACF923}" dt="2024-11-20T00:29:43.653" v="786" actId="14100"/>
          <ac:spMkLst>
            <pc:docMk/>
            <pc:sldMk cId="2752662055" sldId="282"/>
            <ac:spMk id="2" creationId="{FD4BA53A-3360-5B6A-7DCF-7DC4FE3C9BA4}"/>
          </ac:spMkLst>
        </pc:spChg>
        <pc:spChg chg="mod">
          <ac:chgData name="Alec Potts" userId="eff89125-863a-4207-926d-8ec76d9e076c" providerId="ADAL" clId="{5EC5FB90-D8B3-4931-8AED-DC41A7ACF923}" dt="2024-11-20T00:32:01.837" v="1372" actId="20577"/>
          <ac:spMkLst>
            <pc:docMk/>
            <pc:sldMk cId="2752662055" sldId="282"/>
            <ac:spMk id="3" creationId="{BEEF2488-4E46-186F-E121-4010B9FF6310}"/>
          </ac:spMkLst>
        </pc:spChg>
      </pc:sldChg>
      <pc:sldChg chg="modSp new mod">
        <pc:chgData name="Alec Potts" userId="eff89125-863a-4207-926d-8ec76d9e076c" providerId="ADAL" clId="{5EC5FB90-D8B3-4931-8AED-DC41A7ACF923}" dt="2024-11-22T07:00:23.667" v="2111" actId="20577"/>
        <pc:sldMkLst>
          <pc:docMk/>
          <pc:sldMk cId="3170171217" sldId="283"/>
        </pc:sldMkLst>
        <pc:spChg chg="mod">
          <ac:chgData name="Alec Potts" userId="eff89125-863a-4207-926d-8ec76d9e076c" providerId="ADAL" clId="{5EC5FB90-D8B3-4931-8AED-DC41A7ACF923}" dt="2024-11-22T06:56:42.434" v="1471" actId="20577"/>
          <ac:spMkLst>
            <pc:docMk/>
            <pc:sldMk cId="3170171217" sldId="283"/>
            <ac:spMk id="2" creationId="{B8DCEF88-1CA2-C247-953B-13E3754EADC3}"/>
          </ac:spMkLst>
        </pc:spChg>
        <pc:spChg chg="mod">
          <ac:chgData name="Alec Potts" userId="eff89125-863a-4207-926d-8ec76d9e076c" providerId="ADAL" clId="{5EC5FB90-D8B3-4931-8AED-DC41A7ACF923}" dt="2024-11-22T07:00:23.667" v="2111" actId="20577"/>
          <ac:spMkLst>
            <pc:docMk/>
            <pc:sldMk cId="3170171217" sldId="283"/>
            <ac:spMk id="3" creationId="{F83C01D1-AE83-E23F-CCB9-4FE67269748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434417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2497927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224700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D2A925-9FBD-4E29-9342-57659A76B9B3}" type="datetimeFigureOut">
              <a:rPr lang="en-AU" smtClean="0"/>
              <a:t>22/11/2024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3847150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D2A925-9FBD-4E29-9342-57659A76B9B3}" type="datetimeFigureOut">
              <a:rPr lang="en-AU" smtClean="0"/>
              <a:t>22/11/2024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4073497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D2A925-9FBD-4E29-9342-57659A76B9B3}" type="datetimeFigureOut">
              <a:rPr lang="en-AU" smtClean="0"/>
              <a:t>22/11/2024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1270723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2A925-9FBD-4E29-9342-57659A76B9B3}" type="datetimeFigureOut">
              <a:rPr lang="en-AU" smtClean="0"/>
              <a:t>22/11/2024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3854697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D2A925-9FBD-4E29-9342-57659A76B9B3}" type="datetimeFigureOut">
              <a:rPr lang="en-AU" smtClean="0"/>
              <a:t>22/11/2024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34856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D2A925-9FBD-4E29-9342-57659A76B9B3}" type="datetimeFigureOut">
              <a:rPr lang="en-AU" smtClean="0"/>
              <a:t>22/11/2024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1800487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dirty="0"/>
          </a:p>
        </p:txBody>
      </p:sp>
    </p:spTree>
    <p:extLst>
      <p:ext uri="{BB962C8B-B14F-4D97-AF65-F5344CB8AC3E}">
        <p14:creationId xmlns:p14="http://schemas.microsoft.com/office/powerpoint/2010/main" val="74337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89802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dirty="0"/>
          </a:p>
        </p:txBody>
      </p:sp>
    </p:spTree>
    <p:extLst>
      <p:ext uri="{BB962C8B-B14F-4D97-AF65-F5344CB8AC3E}">
        <p14:creationId xmlns:p14="http://schemas.microsoft.com/office/powerpoint/2010/main" val="3353193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30896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dirty="0"/>
          </a:p>
        </p:txBody>
      </p:sp>
    </p:spTree>
    <p:extLst>
      <p:ext uri="{BB962C8B-B14F-4D97-AF65-F5344CB8AC3E}">
        <p14:creationId xmlns:p14="http://schemas.microsoft.com/office/powerpoint/2010/main" val="2763692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1439303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2A925-9FBD-4E29-9342-57659A76B9B3}" type="datetimeFigureOut">
              <a:rPr lang="en-AU" smtClean="0"/>
              <a:t>22/11/2024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A8E0B72-5EA4-40E0-8112-44FA42635823}" type="slidenum">
              <a:rPr lang="en-AU" smtClean="0"/>
              <a:t>‹#›</a:t>
            </a:fld>
            <a:endParaRPr lang="en-AU"/>
          </a:p>
        </p:txBody>
      </p:sp>
    </p:spTree>
    <p:extLst>
      <p:ext uri="{BB962C8B-B14F-4D97-AF65-F5344CB8AC3E}">
        <p14:creationId xmlns:p14="http://schemas.microsoft.com/office/powerpoint/2010/main" val="994676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D2A925-9FBD-4E29-9342-57659A76B9B3}" type="datetimeFigureOut">
              <a:rPr lang="en-AU" smtClean="0"/>
              <a:t>22/11/2024</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A8E0B72-5EA4-40E0-8112-44FA42635823}" type="slidenum">
              <a:rPr lang="en-AU" smtClean="0"/>
              <a:t>‹#›</a:t>
            </a:fld>
            <a:endParaRPr lang="en-AU" dirty="0"/>
          </a:p>
        </p:txBody>
      </p:sp>
      <p:pic>
        <p:nvPicPr>
          <p:cNvPr id="9" name="Picture 8" descr="A black background with gold stars&#10;&#10;Description automatically generated">
            <a:extLst>
              <a:ext uri="{FF2B5EF4-FFF2-40B4-BE49-F238E27FC236}">
                <a16:creationId xmlns:a16="http://schemas.microsoft.com/office/drawing/2014/main" id="{FB9E899A-A2D9-04E5-F6A2-78D8BE366914}"/>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8415867" y="33866"/>
            <a:ext cx="3860193" cy="2021043"/>
          </a:xfrm>
          <a:prstGeom prst="rect">
            <a:avLst/>
          </a:prstGeom>
        </p:spPr>
      </p:pic>
    </p:spTree>
    <p:extLst>
      <p:ext uri="{BB962C8B-B14F-4D97-AF65-F5344CB8AC3E}">
        <p14:creationId xmlns:p14="http://schemas.microsoft.com/office/powerpoint/2010/main" val="289968961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rcheryvic.org.au/coachin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centenarypark.com.au/lear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BB9A-49B5-305B-144F-11BDD9597BD6}"/>
              </a:ext>
            </a:extLst>
          </p:cNvPr>
          <p:cNvSpPr>
            <a:spLocks noGrp="1"/>
          </p:cNvSpPr>
          <p:nvPr>
            <p:ph type="ctrTitle"/>
          </p:nvPr>
        </p:nvSpPr>
        <p:spPr/>
        <p:txBody>
          <a:bodyPr/>
          <a:lstStyle/>
          <a:p>
            <a:r>
              <a:rPr lang="en-AU" dirty="0"/>
              <a:t>First Victorian Archery Lesson Pathway</a:t>
            </a:r>
          </a:p>
        </p:txBody>
      </p:sp>
      <p:sp>
        <p:nvSpPr>
          <p:cNvPr id="3" name="Subtitle 2">
            <a:extLst>
              <a:ext uri="{FF2B5EF4-FFF2-40B4-BE49-F238E27FC236}">
                <a16:creationId xmlns:a16="http://schemas.microsoft.com/office/drawing/2014/main" id="{FBB89814-7655-8816-01E1-8BA4CF3EB444}"/>
              </a:ext>
            </a:extLst>
          </p:cNvPr>
          <p:cNvSpPr>
            <a:spLocks noGrp="1"/>
          </p:cNvSpPr>
          <p:nvPr>
            <p:ph type="subTitle" idx="1"/>
          </p:nvPr>
        </p:nvSpPr>
        <p:spPr/>
        <p:txBody>
          <a:bodyPr/>
          <a:lstStyle/>
          <a:p>
            <a:r>
              <a:rPr lang="en-AU" dirty="0"/>
              <a:t>Alec Potts</a:t>
            </a:r>
          </a:p>
        </p:txBody>
      </p:sp>
      <p:pic>
        <p:nvPicPr>
          <p:cNvPr id="5" name="Picture 4" descr="A black background with gold stars&#10;&#10;Description automatically generated">
            <a:extLst>
              <a:ext uri="{FF2B5EF4-FFF2-40B4-BE49-F238E27FC236}">
                <a16:creationId xmlns:a16="http://schemas.microsoft.com/office/drawing/2014/main" id="{B5D7C387-A4A0-9086-E557-BED39ACF6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2374" y="4427294"/>
            <a:ext cx="4850793" cy="2539682"/>
          </a:xfrm>
          <a:prstGeom prst="rect">
            <a:avLst/>
          </a:prstGeom>
        </p:spPr>
      </p:pic>
    </p:spTree>
    <p:extLst>
      <p:ext uri="{BB962C8B-B14F-4D97-AF65-F5344CB8AC3E}">
        <p14:creationId xmlns:p14="http://schemas.microsoft.com/office/powerpoint/2010/main" val="80450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1307A-4BBF-9A25-45CA-ACD919A09771}"/>
              </a:ext>
            </a:extLst>
          </p:cNvPr>
          <p:cNvSpPr>
            <a:spLocks noGrp="1"/>
          </p:cNvSpPr>
          <p:nvPr>
            <p:ph type="title"/>
          </p:nvPr>
        </p:nvSpPr>
        <p:spPr/>
        <p:txBody>
          <a:bodyPr/>
          <a:lstStyle/>
          <a:p>
            <a:r>
              <a:rPr lang="en-AU" dirty="0"/>
              <a:t>My Role</a:t>
            </a:r>
          </a:p>
        </p:txBody>
      </p:sp>
      <p:sp>
        <p:nvSpPr>
          <p:cNvPr id="3" name="Content Placeholder 2">
            <a:extLst>
              <a:ext uri="{FF2B5EF4-FFF2-40B4-BE49-F238E27FC236}">
                <a16:creationId xmlns:a16="http://schemas.microsoft.com/office/drawing/2014/main" id="{CF4CE0FC-EEBC-C206-4831-3F2DC6AF0197}"/>
              </a:ext>
            </a:extLst>
          </p:cNvPr>
          <p:cNvSpPr>
            <a:spLocks noGrp="1"/>
          </p:cNvSpPr>
          <p:nvPr>
            <p:ph idx="1"/>
          </p:nvPr>
        </p:nvSpPr>
        <p:spPr/>
        <p:txBody>
          <a:bodyPr>
            <a:normAutofit fontScale="77500" lnSpcReduction="20000"/>
          </a:bodyPr>
          <a:lstStyle/>
          <a:p>
            <a:r>
              <a:rPr lang="en-US" dirty="0"/>
              <a:t>Support Archery VIC and its clubs to deliver the Archery Australia Strategic Plan by supporting the community to access, engage and enjoy archery by activating the Play Well participation strategy. </a:t>
            </a:r>
          </a:p>
          <a:p>
            <a:endParaRPr lang="en-US" dirty="0"/>
          </a:p>
          <a:p>
            <a:r>
              <a:rPr lang="en-US" dirty="0"/>
              <a:t>This role will promote inclusivity and participation in the sport through increasing participation opportunities in the community and schools, particularly in underrepresented groups in the sport and across VIC regions</a:t>
            </a:r>
          </a:p>
          <a:p>
            <a:endParaRPr lang="en-US" dirty="0"/>
          </a:p>
          <a:p>
            <a:r>
              <a:rPr lang="en-US" b="1" dirty="0"/>
              <a:t>The Play Well strategy The Strategy is built around six priority areas:</a:t>
            </a:r>
          </a:p>
          <a:p>
            <a:r>
              <a:rPr lang="en-US" dirty="0"/>
              <a:t>Empowering people and organizations</a:t>
            </a:r>
          </a:p>
          <a:p>
            <a:r>
              <a:rPr lang="en-US" dirty="0"/>
              <a:t>Driving lifelong involvement</a:t>
            </a:r>
          </a:p>
          <a:p>
            <a:r>
              <a:rPr lang="en-US" dirty="0"/>
              <a:t>Activating places and spaces</a:t>
            </a:r>
          </a:p>
          <a:p>
            <a:r>
              <a:rPr lang="en-US" dirty="0"/>
              <a:t>Building connections</a:t>
            </a:r>
          </a:p>
          <a:p>
            <a:r>
              <a:rPr lang="en-US" dirty="0"/>
              <a:t>Equitable access</a:t>
            </a:r>
          </a:p>
          <a:p>
            <a:r>
              <a:rPr lang="en-US" dirty="0"/>
              <a:t>Transforming culture</a:t>
            </a:r>
            <a:endParaRPr lang="en-AU" dirty="0"/>
          </a:p>
        </p:txBody>
      </p:sp>
    </p:spTree>
    <p:extLst>
      <p:ext uri="{BB962C8B-B14F-4D97-AF65-F5344CB8AC3E}">
        <p14:creationId xmlns:p14="http://schemas.microsoft.com/office/powerpoint/2010/main" val="3373779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9BF2-B734-2CFC-6524-7A2BA1AF214C}"/>
              </a:ext>
            </a:extLst>
          </p:cNvPr>
          <p:cNvSpPr>
            <a:spLocks noGrp="1"/>
          </p:cNvSpPr>
          <p:nvPr>
            <p:ph type="title"/>
          </p:nvPr>
        </p:nvSpPr>
        <p:spPr/>
        <p:txBody>
          <a:bodyPr/>
          <a:lstStyle/>
          <a:p>
            <a:r>
              <a:rPr lang="en-AU" dirty="0"/>
              <a:t>Step 1 – Removing Barriers To Access</a:t>
            </a:r>
          </a:p>
        </p:txBody>
      </p:sp>
      <p:sp>
        <p:nvSpPr>
          <p:cNvPr id="3" name="Content Placeholder 2">
            <a:extLst>
              <a:ext uri="{FF2B5EF4-FFF2-40B4-BE49-F238E27FC236}">
                <a16:creationId xmlns:a16="http://schemas.microsoft.com/office/drawing/2014/main" id="{3EC7A180-71C5-5B33-53A6-CCA88256F18A}"/>
              </a:ext>
            </a:extLst>
          </p:cNvPr>
          <p:cNvSpPr>
            <a:spLocks noGrp="1"/>
          </p:cNvSpPr>
          <p:nvPr>
            <p:ph idx="1"/>
          </p:nvPr>
        </p:nvSpPr>
        <p:spPr/>
        <p:txBody>
          <a:bodyPr/>
          <a:lstStyle/>
          <a:p>
            <a:r>
              <a:rPr lang="en-AU" dirty="0"/>
              <a:t>Easy to find your local club</a:t>
            </a:r>
          </a:p>
          <a:p>
            <a:endParaRPr lang="en-AU" dirty="0"/>
          </a:p>
          <a:p>
            <a:r>
              <a:rPr lang="en-AU" dirty="0"/>
              <a:t>Easy to book and understand the process</a:t>
            </a:r>
          </a:p>
          <a:p>
            <a:endParaRPr lang="en-AU" dirty="0"/>
          </a:p>
          <a:p>
            <a:r>
              <a:rPr lang="en-AU" dirty="0"/>
              <a:t>Following the lead from other organisations such as Auskick, </a:t>
            </a:r>
            <a:r>
              <a:rPr lang="en-AU" dirty="0" err="1"/>
              <a:t>Play.Tennis</a:t>
            </a:r>
            <a:r>
              <a:rPr lang="en-AU" dirty="0"/>
              <a:t> etc.</a:t>
            </a:r>
          </a:p>
        </p:txBody>
      </p:sp>
    </p:spTree>
    <p:extLst>
      <p:ext uri="{BB962C8B-B14F-4D97-AF65-F5344CB8AC3E}">
        <p14:creationId xmlns:p14="http://schemas.microsoft.com/office/powerpoint/2010/main" val="346535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0F0A4-5BCD-D3B1-1FEC-2EE82585236E}"/>
              </a:ext>
            </a:extLst>
          </p:cNvPr>
          <p:cNvSpPr>
            <a:spLocks noGrp="1"/>
          </p:cNvSpPr>
          <p:nvPr>
            <p:ph type="title"/>
          </p:nvPr>
        </p:nvSpPr>
        <p:spPr/>
        <p:txBody>
          <a:bodyPr>
            <a:normAutofit/>
          </a:bodyPr>
          <a:lstStyle/>
          <a:p>
            <a:r>
              <a:rPr lang="en-AU" dirty="0"/>
              <a:t>“Archery Lessons Near Me” Keyword Search Results</a:t>
            </a:r>
          </a:p>
        </p:txBody>
      </p:sp>
      <p:pic>
        <p:nvPicPr>
          <p:cNvPr id="5" name="Content Placeholder 4" descr="A screenshot of a map&#10;&#10;Description automatically generated">
            <a:extLst>
              <a:ext uri="{FF2B5EF4-FFF2-40B4-BE49-F238E27FC236}">
                <a16:creationId xmlns:a16="http://schemas.microsoft.com/office/drawing/2014/main" id="{E9809EF9-25B1-8909-DB9A-7781F98CE2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2530" y="2160588"/>
            <a:ext cx="7386978" cy="3881437"/>
          </a:xfrm>
        </p:spPr>
      </p:pic>
    </p:spTree>
    <p:extLst>
      <p:ext uri="{BB962C8B-B14F-4D97-AF65-F5344CB8AC3E}">
        <p14:creationId xmlns:p14="http://schemas.microsoft.com/office/powerpoint/2010/main" val="1939869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C4E4D-5307-D033-54C5-4C14411398D3}"/>
              </a:ext>
            </a:extLst>
          </p:cNvPr>
          <p:cNvSpPr>
            <a:spLocks noGrp="1"/>
          </p:cNvSpPr>
          <p:nvPr>
            <p:ph type="title"/>
          </p:nvPr>
        </p:nvSpPr>
        <p:spPr/>
        <p:txBody>
          <a:bodyPr>
            <a:normAutofit/>
          </a:bodyPr>
          <a:lstStyle/>
          <a:p>
            <a:r>
              <a:rPr lang="en-AU" dirty="0"/>
              <a:t>Archery Victoria Link Appears 3</a:t>
            </a:r>
            <a:r>
              <a:rPr lang="en-AU" baseline="30000" dirty="0"/>
              <a:t>rd</a:t>
            </a:r>
            <a:r>
              <a:rPr lang="en-AU" dirty="0"/>
              <a:t> link down below maps</a:t>
            </a:r>
          </a:p>
        </p:txBody>
      </p:sp>
      <p:pic>
        <p:nvPicPr>
          <p:cNvPr id="5" name="Content Placeholder 4" descr="A screenshot of a website&#10;&#10;Description automatically generated">
            <a:extLst>
              <a:ext uri="{FF2B5EF4-FFF2-40B4-BE49-F238E27FC236}">
                <a16:creationId xmlns:a16="http://schemas.microsoft.com/office/drawing/2014/main" id="{50640BEE-227C-7BE6-3985-54F6194735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4582" y="2160588"/>
            <a:ext cx="7762874" cy="3881437"/>
          </a:xfrm>
        </p:spPr>
      </p:pic>
    </p:spTree>
    <p:extLst>
      <p:ext uri="{BB962C8B-B14F-4D97-AF65-F5344CB8AC3E}">
        <p14:creationId xmlns:p14="http://schemas.microsoft.com/office/powerpoint/2010/main" val="2004722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853CD-2CF1-0C94-AA67-DED8CD7DDEAC}"/>
              </a:ext>
            </a:extLst>
          </p:cNvPr>
          <p:cNvSpPr>
            <a:spLocks noGrp="1"/>
          </p:cNvSpPr>
          <p:nvPr>
            <p:ph type="title"/>
          </p:nvPr>
        </p:nvSpPr>
        <p:spPr/>
        <p:txBody>
          <a:bodyPr/>
          <a:lstStyle/>
          <a:p>
            <a:r>
              <a:rPr lang="en-AU" dirty="0"/>
              <a:t>List of clubs including interactive map</a:t>
            </a:r>
          </a:p>
        </p:txBody>
      </p:sp>
      <p:pic>
        <p:nvPicPr>
          <p:cNvPr id="5" name="Content Placeholder 4" descr="A screenshot of a website&#10;&#10;Description automatically generated">
            <a:extLst>
              <a:ext uri="{FF2B5EF4-FFF2-40B4-BE49-F238E27FC236}">
                <a16:creationId xmlns:a16="http://schemas.microsoft.com/office/drawing/2014/main" id="{DCD4BE0A-9A25-4F86-1062-1DF00567F0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1203" y="2464029"/>
            <a:ext cx="6008914" cy="4005943"/>
          </a:xfrm>
        </p:spPr>
      </p:pic>
    </p:spTree>
    <p:extLst>
      <p:ext uri="{BB962C8B-B14F-4D97-AF65-F5344CB8AC3E}">
        <p14:creationId xmlns:p14="http://schemas.microsoft.com/office/powerpoint/2010/main" val="3283560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4529C-6C5A-C7F6-713D-5CE1E30B1EE2}"/>
              </a:ext>
            </a:extLst>
          </p:cNvPr>
          <p:cNvSpPr>
            <a:spLocks noGrp="1"/>
          </p:cNvSpPr>
          <p:nvPr>
            <p:ph type="title"/>
          </p:nvPr>
        </p:nvSpPr>
        <p:spPr/>
        <p:txBody>
          <a:bodyPr>
            <a:normAutofit/>
          </a:bodyPr>
          <a:lstStyle/>
          <a:p>
            <a:r>
              <a:rPr lang="en-AU" dirty="0"/>
              <a:t>This is where it gets difficult for a new archer</a:t>
            </a:r>
          </a:p>
        </p:txBody>
      </p:sp>
      <p:sp>
        <p:nvSpPr>
          <p:cNvPr id="3" name="Content Placeholder 2">
            <a:extLst>
              <a:ext uri="{FF2B5EF4-FFF2-40B4-BE49-F238E27FC236}">
                <a16:creationId xmlns:a16="http://schemas.microsoft.com/office/drawing/2014/main" id="{70338143-CDE8-CA67-8D84-949C141EB135}"/>
              </a:ext>
            </a:extLst>
          </p:cNvPr>
          <p:cNvSpPr>
            <a:spLocks noGrp="1"/>
          </p:cNvSpPr>
          <p:nvPr>
            <p:ph idx="1"/>
          </p:nvPr>
        </p:nvSpPr>
        <p:spPr>
          <a:xfrm>
            <a:off x="677334" y="2621788"/>
            <a:ext cx="8825659" cy="3788156"/>
          </a:xfrm>
        </p:spPr>
        <p:txBody>
          <a:bodyPr>
            <a:normAutofit fontScale="92500" lnSpcReduction="10000"/>
          </a:bodyPr>
          <a:lstStyle/>
          <a:p>
            <a:r>
              <a:rPr lang="en-AU" dirty="0"/>
              <a:t>Victoria has 28 Clubs</a:t>
            </a:r>
          </a:p>
          <a:p>
            <a:endParaRPr lang="en-AU" dirty="0"/>
          </a:p>
          <a:p>
            <a:r>
              <a:rPr lang="en-AU" dirty="0"/>
              <a:t>Of those 28 clubs, 2 don’t have active websites</a:t>
            </a:r>
          </a:p>
          <a:p>
            <a:endParaRPr lang="en-AU" dirty="0"/>
          </a:p>
          <a:p>
            <a:r>
              <a:rPr lang="en-AU" dirty="0"/>
              <a:t>10 clubs (35%) currently have online bookings available, most use the </a:t>
            </a:r>
            <a:r>
              <a:rPr lang="en-AU" dirty="0" err="1"/>
              <a:t>trybooking</a:t>
            </a:r>
            <a:r>
              <a:rPr lang="en-AU" dirty="0"/>
              <a:t> software or </a:t>
            </a:r>
            <a:r>
              <a:rPr lang="en-AU" dirty="0" err="1"/>
              <a:t>tidyhq</a:t>
            </a:r>
            <a:endParaRPr lang="en-AU" dirty="0"/>
          </a:p>
          <a:p>
            <a:endParaRPr lang="en-AU" dirty="0"/>
          </a:p>
          <a:p>
            <a:r>
              <a:rPr lang="en-AU" dirty="0"/>
              <a:t>3 website links didn’t work and 6 had a </a:t>
            </a:r>
            <a:r>
              <a:rPr lang="en-AU" dirty="0" err="1"/>
              <a:t>facebook</a:t>
            </a:r>
            <a:r>
              <a:rPr lang="en-AU" dirty="0"/>
              <a:t> page instead of a website.</a:t>
            </a:r>
          </a:p>
          <a:p>
            <a:endParaRPr lang="en-AU" dirty="0"/>
          </a:p>
          <a:p>
            <a:r>
              <a:rPr lang="en-AU" dirty="0"/>
              <a:t>Finding contact details on most of these websites proves very difficult, with many e-mail links old or broken.</a:t>
            </a:r>
          </a:p>
        </p:txBody>
      </p:sp>
    </p:spTree>
    <p:extLst>
      <p:ext uri="{BB962C8B-B14F-4D97-AF65-F5344CB8AC3E}">
        <p14:creationId xmlns:p14="http://schemas.microsoft.com/office/powerpoint/2010/main" val="3418786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291A-48D2-F2C9-B972-B7149D198129}"/>
              </a:ext>
            </a:extLst>
          </p:cNvPr>
          <p:cNvSpPr>
            <a:spLocks noGrp="1"/>
          </p:cNvSpPr>
          <p:nvPr>
            <p:ph type="title"/>
          </p:nvPr>
        </p:nvSpPr>
        <p:spPr/>
        <p:txBody>
          <a:bodyPr/>
          <a:lstStyle/>
          <a:p>
            <a:r>
              <a:rPr lang="en-AU" dirty="0"/>
              <a:t>Difficulty in finding the booking link</a:t>
            </a:r>
          </a:p>
        </p:txBody>
      </p:sp>
      <p:pic>
        <p:nvPicPr>
          <p:cNvPr id="5" name="Content Placeholder 4" descr="A website with text and images&#10;&#10;Description automatically generated">
            <a:extLst>
              <a:ext uri="{FF2B5EF4-FFF2-40B4-BE49-F238E27FC236}">
                <a16:creationId xmlns:a16="http://schemas.microsoft.com/office/drawing/2014/main" id="{60B121FA-FA32-FD70-78BF-58F7DC9817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9718" y="2844744"/>
            <a:ext cx="4981225" cy="3293928"/>
          </a:xfrm>
        </p:spPr>
      </p:pic>
      <p:pic>
        <p:nvPicPr>
          <p:cNvPr id="7" name="Picture 6" descr="A calendar with a person holding a barbell&#10;&#10;Description automatically generated">
            <a:extLst>
              <a:ext uri="{FF2B5EF4-FFF2-40B4-BE49-F238E27FC236}">
                <a16:creationId xmlns:a16="http://schemas.microsoft.com/office/drawing/2014/main" id="{5FACB705-6CF5-556D-1853-B29813966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243943"/>
            <a:ext cx="5545750" cy="2906615"/>
          </a:xfrm>
          <a:prstGeom prst="rect">
            <a:avLst/>
          </a:prstGeom>
        </p:spPr>
      </p:pic>
      <p:sp>
        <p:nvSpPr>
          <p:cNvPr id="8" name="TextBox 7">
            <a:extLst>
              <a:ext uri="{FF2B5EF4-FFF2-40B4-BE49-F238E27FC236}">
                <a16:creationId xmlns:a16="http://schemas.microsoft.com/office/drawing/2014/main" id="{920139AE-0BA1-9DF6-DBD6-E10311465B17}"/>
              </a:ext>
            </a:extLst>
          </p:cNvPr>
          <p:cNvSpPr txBox="1"/>
          <p:nvPr/>
        </p:nvSpPr>
        <p:spPr>
          <a:xfrm>
            <a:off x="929718" y="2386584"/>
            <a:ext cx="4785282" cy="646331"/>
          </a:xfrm>
          <a:prstGeom prst="rect">
            <a:avLst/>
          </a:prstGeom>
          <a:noFill/>
        </p:spPr>
        <p:txBody>
          <a:bodyPr wrap="square" rtlCol="0">
            <a:spAutoFit/>
          </a:bodyPr>
          <a:lstStyle/>
          <a:p>
            <a:pPr algn="ctr"/>
            <a:r>
              <a:rPr lang="en-AU" dirty="0"/>
              <a:t>An example of an easy to navigate website for a new archer</a:t>
            </a:r>
          </a:p>
        </p:txBody>
      </p:sp>
      <p:sp>
        <p:nvSpPr>
          <p:cNvPr id="9" name="TextBox 8">
            <a:extLst>
              <a:ext uri="{FF2B5EF4-FFF2-40B4-BE49-F238E27FC236}">
                <a16:creationId xmlns:a16="http://schemas.microsoft.com/office/drawing/2014/main" id="{662D0C85-82FB-B6DE-0E13-FD0C24EED78B}"/>
              </a:ext>
            </a:extLst>
          </p:cNvPr>
          <p:cNvSpPr txBox="1"/>
          <p:nvPr/>
        </p:nvSpPr>
        <p:spPr>
          <a:xfrm>
            <a:off x="6559374" y="2392680"/>
            <a:ext cx="4785282" cy="646331"/>
          </a:xfrm>
          <a:prstGeom prst="rect">
            <a:avLst/>
          </a:prstGeom>
          <a:noFill/>
        </p:spPr>
        <p:txBody>
          <a:bodyPr wrap="square" rtlCol="0">
            <a:spAutoFit/>
          </a:bodyPr>
          <a:lstStyle/>
          <a:p>
            <a:pPr algn="ctr"/>
            <a:r>
              <a:rPr lang="en-AU" dirty="0"/>
              <a:t>An example of a poor website for a new archer</a:t>
            </a:r>
          </a:p>
        </p:txBody>
      </p:sp>
      <p:sp>
        <p:nvSpPr>
          <p:cNvPr id="3" name="Rectangle 2">
            <a:extLst>
              <a:ext uri="{FF2B5EF4-FFF2-40B4-BE49-F238E27FC236}">
                <a16:creationId xmlns:a16="http://schemas.microsoft.com/office/drawing/2014/main" id="{07FAB095-11D1-6EC5-8A73-0AC781D6634D}"/>
              </a:ext>
            </a:extLst>
          </p:cNvPr>
          <p:cNvSpPr/>
          <p:nvPr/>
        </p:nvSpPr>
        <p:spPr>
          <a:xfrm>
            <a:off x="6281059" y="3429000"/>
            <a:ext cx="1244453" cy="199339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9901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5C909-F068-D8FF-1E45-F6915134AF5E}"/>
              </a:ext>
            </a:extLst>
          </p:cNvPr>
          <p:cNvSpPr>
            <a:spLocks noGrp="1"/>
          </p:cNvSpPr>
          <p:nvPr>
            <p:ph type="title"/>
          </p:nvPr>
        </p:nvSpPr>
        <p:spPr/>
        <p:txBody>
          <a:bodyPr/>
          <a:lstStyle/>
          <a:p>
            <a:r>
              <a:rPr lang="en-AU" dirty="0"/>
              <a:t>Process of Auskick Sign-up</a:t>
            </a:r>
          </a:p>
        </p:txBody>
      </p:sp>
      <p:pic>
        <p:nvPicPr>
          <p:cNvPr id="5" name="Content Placeholder 4">
            <a:extLst>
              <a:ext uri="{FF2B5EF4-FFF2-40B4-BE49-F238E27FC236}">
                <a16:creationId xmlns:a16="http://schemas.microsoft.com/office/drawing/2014/main" id="{A74E8A03-FCC6-28CB-0775-4C9FF2FDD3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6914" y="2160588"/>
            <a:ext cx="7518210" cy="3881437"/>
          </a:xfrm>
        </p:spPr>
      </p:pic>
      <p:pic>
        <p:nvPicPr>
          <p:cNvPr id="7" name="Picture 6" descr="A group of children sitting on a bench holding sports balls&#10;&#10;Description automatically generated">
            <a:extLst>
              <a:ext uri="{FF2B5EF4-FFF2-40B4-BE49-F238E27FC236}">
                <a16:creationId xmlns:a16="http://schemas.microsoft.com/office/drawing/2014/main" id="{0536C731-1B7F-D233-B508-F364523B6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43" y="3030463"/>
            <a:ext cx="5823857" cy="2784914"/>
          </a:xfrm>
          <a:prstGeom prst="rect">
            <a:avLst/>
          </a:prstGeom>
        </p:spPr>
      </p:pic>
    </p:spTree>
    <p:extLst>
      <p:ext uri="{BB962C8B-B14F-4D97-AF65-F5344CB8AC3E}">
        <p14:creationId xmlns:p14="http://schemas.microsoft.com/office/powerpoint/2010/main" val="1849343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12C8-EF5F-FD10-A4D9-84BD0DDC1C16}"/>
              </a:ext>
            </a:extLst>
          </p:cNvPr>
          <p:cNvSpPr>
            <a:spLocks noGrp="1"/>
          </p:cNvSpPr>
          <p:nvPr>
            <p:ph type="title"/>
          </p:nvPr>
        </p:nvSpPr>
        <p:spPr/>
        <p:txBody>
          <a:bodyPr/>
          <a:lstStyle/>
          <a:p>
            <a:r>
              <a:rPr lang="en-AU" dirty="0"/>
              <a:t>Online Booking Statistics</a:t>
            </a:r>
          </a:p>
        </p:txBody>
      </p:sp>
      <p:sp>
        <p:nvSpPr>
          <p:cNvPr id="3" name="Content Placeholder 2">
            <a:extLst>
              <a:ext uri="{FF2B5EF4-FFF2-40B4-BE49-F238E27FC236}">
                <a16:creationId xmlns:a16="http://schemas.microsoft.com/office/drawing/2014/main" id="{D3C216B6-6DA6-06D6-4E9E-6F3360ADF934}"/>
              </a:ext>
            </a:extLst>
          </p:cNvPr>
          <p:cNvSpPr>
            <a:spLocks noGrp="1"/>
          </p:cNvSpPr>
          <p:nvPr>
            <p:ph idx="1"/>
          </p:nvPr>
        </p:nvSpPr>
        <p:spPr>
          <a:xfrm>
            <a:off x="448343" y="1579372"/>
            <a:ext cx="8825659" cy="3943604"/>
          </a:xfrm>
        </p:spPr>
        <p:txBody>
          <a:bodyPr>
            <a:normAutofit/>
          </a:bodyPr>
          <a:lstStyle/>
          <a:p>
            <a:endParaRPr lang="en-AU" sz="1400" dirty="0"/>
          </a:p>
          <a:p>
            <a:r>
              <a:rPr lang="en-US" sz="1400" dirty="0"/>
              <a:t>More than half of Millennials and Gen Xers say they would switch providers for the ability to book appointments online.</a:t>
            </a:r>
          </a:p>
          <a:p>
            <a:r>
              <a:rPr lang="en-US" sz="1400" dirty="0"/>
              <a:t>41% of all booking services are found through social media. (36% of these bookings come through Instagram, while 22% come through Facebook. Social media is one of the first places people look to schedule appointments)</a:t>
            </a:r>
          </a:p>
          <a:p>
            <a:r>
              <a:rPr lang="en-US" sz="1400" dirty="0"/>
              <a:t>82% of clients use mobile devices to book appointments.</a:t>
            </a:r>
            <a:endParaRPr lang="en-AU" sz="1400" dirty="0"/>
          </a:p>
          <a:p>
            <a:r>
              <a:rPr lang="en-US" sz="1400" dirty="0"/>
              <a:t>94% of individuals would be more likely to choose a new service provider if that provider offered online booking options.</a:t>
            </a:r>
          </a:p>
          <a:p>
            <a:r>
              <a:rPr lang="en-US" sz="1400" dirty="0"/>
              <a:t>Rob </a:t>
            </a:r>
            <a:r>
              <a:rPr lang="en-US" sz="1400" dirty="0" err="1"/>
              <a:t>Kaufhold</a:t>
            </a:r>
            <a:r>
              <a:rPr lang="en-US" sz="1400" dirty="0"/>
              <a:t> (owner of Lancaster Archery, the biggest shop in the world and hosts many successful archery programs). When asked what was the biggest piece of advice he could give to an archery business or organization, his reply was to ensure that they had an easy to use online booking system</a:t>
            </a:r>
            <a:endParaRPr lang="en-AU" sz="1400" dirty="0"/>
          </a:p>
          <a:p>
            <a:r>
              <a:rPr lang="en-AU" sz="1400" dirty="0"/>
              <a:t>Source; https://www.zippia.com/advice/appointment-scheduling-statistics/</a:t>
            </a:r>
          </a:p>
        </p:txBody>
      </p:sp>
    </p:spTree>
    <p:extLst>
      <p:ext uri="{BB962C8B-B14F-4D97-AF65-F5344CB8AC3E}">
        <p14:creationId xmlns:p14="http://schemas.microsoft.com/office/powerpoint/2010/main" val="1328715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BF4E-D8C1-4527-3C20-489AE05A74DC}"/>
              </a:ext>
            </a:extLst>
          </p:cNvPr>
          <p:cNvSpPr>
            <a:spLocks noGrp="1"/>
          </p:cNvSpPr>
          <p:nvPr>
            <p:ph type="title"/>
          </p:nvPr>
        </p:nvSpPr>
        <p:spPr/>
        <p:txBody>
          <a:bodyPr/>
          <a:lstStyle/>
          <a:p>
            <a:r>
              <a:rPr lang="en-AU" dirty="0"/>
              <a:t>Positives of an online booking system</a:t>
            </a:r>
          </a:p>
        </p:txBody>
      </p:sp>
      <p:sp>
        <p:nvSpPr>
          <p:cNvPr id="3" name="Content Placeholder 2">
            <a:extLst>
              <a:ext uri="{FF2B5EF4-FFF2-40B4-BE49-F238E27FC236}">
                <a16:creationId xmlns:a16="http://schemas.microsoft.com/office/drawing/2014/main" id="{74637CDE-8D81-44DD-0E3A-42721936D306}"/>
              </a:ext>
            </a:extLst>
          </p:cNvPr>
          <p:cNvSpPr>
            <a:spLocks noGrp="1"/>
          </p:cNvSpPr>
          <p:nvPr>
            <p:ph idx="1"/>
          </p:nvPr>
        </p:nvSpPr>
        <p:spPr/>
        <p:txBody>
          <a:bodyPr/>
          <a:lstStyle/>
          <a:p>
            <a:r>
              <a:rPr lang="en-AU" dirty="0"/>
              <a:t>Lots of time saved from an administration perspective having to reply to e-mails, compile a list of attendees, keep a record of details etc.</a:t>
            </a:r>
          </a:p>
          <a:p>
            <a:r>
              <a:rPr lang="en-AU" dirty="0"/>
              <a:t>All the participants details are stored online and easily contactable for future sessions, reminders of club days etc.</a:t>
            </a:r>
          </a:p>
          <a:p>
            <a:r>
              <a:rPr lang="en-AU" dirty="0"/>
              <a:t>Ability to easily contact all registered participants if the session time has to change due to weather, sickness etc. </a:t>
            </a:r>
          </a:p>
          <a:p>
            <a:r>
              <a:rPr lang="en-AU" dirty="0"/>
              <a:t>Easier to reconcile payments as they are all done through the portal</a:t>
            </a:r>
          </a:p>
          <a:p>
            <a:r>
              <a:rPr lang="en-AU" dirty="0"/>
              <a:t>At present we have 96 Level 1 Coaches in Victoria (and 52 more across level 2/3 coaches), which means we should have close to 3 per club to manage the extra demand, with more courses currently scheduled. </a:t>
            </a:r>
            <a:r>
              <a:rPr lang="en-AU" dirty="0">
                <a:hlinkClick r:id="rId2"/>
              </a:rPr>
              <a:t>https://archeryvic.org.au/coaching/</a:t>
            </a:r>
            <a:r>
              <a:rPr lang="en-AU" dirty="0"/>
              <a:t> </a:t>
            </a:r>
          </a:p>
          <a:p>
            <a:endParaRPr lang="en-AU" dirty="0"/>
          </a:p>
        </p:txBody>
      </p:sp>
    </p:spTree>
    <p:extLst>
      <p:ext uri="{BB962C8B-B14F-4D97-AF65-F5344CB8AC3E}">
        <p14:creationId xmlns:p14="http://schemas.microsoft.com/office/powerpoint/2010/main" val="46191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8F52-1D5D-E621-436A-0B774D6836D8}"/>
              </a:ext>
            </a:extLst>
          </p:cNvPr>
          <p:cNvSpPr>
            <a:spLocks noGrp="1"/>
          </p:cNvSpPr>
          <p:nvPr>
            <p:ph type="title"/>
          </p:nvPr>
        </p:nvSpPr>
        <p:spPr/>
        <p:txBody>
          <a:bodyPr/>
          <a:lstStyle/>
          <a:p>
            <a:r>
              <a:rPr lang="en-AU" dirty="0"/>
              <a:t>Negatives of an online booking system</a:t>
            </a:r>
          </a:p>
        </p:txBody>
      </p:sp>
      <p:sp>
        <p:nvSpPr>
          <p:cNvPr id="3" name="Content Placeholder 2">
            <a:extLst>
              <a:ext uri="{FF2B5EF4-FFF2-40B4-BE49-F238E27FC236}">
                <a16:creationId xmlns:a16="http://schemas.microsoft.com/office/drawing/2014/main" id="{0B7FB8EC-5D87-74F7-96B1-55B7E6C8C50C}"/>
              </a:ext>
            </a:extLst>
          </p:cNvPr>
          <p:cNvSpPr>
            <a:spLocks noGrp="1"/>
          </p:cNvSpPr>
          <p:nvPr>
            <p:ph idx="1"/>
          </p:nvPr>
        </p:nvSpPr>
        <p:spPr/>
        <p:txBody>
          <a:bodyPr>
            <a:normAutofit/>
          </a:bodyPr>
          <a:lstStyle/>
          <a:p>
            <a:r>
              <a:rPr lang="en-AU" dirty="0"/>
              <a:t>It is a change from what the majority of clubs are used to</a:t>
            </a:r>
          </a:p>
          <a:p>
            <a:endParaRPr lang="en-AU" dirty="0"/>
          </a:p>
          <a:p>
            <a:r>
              <a:rPr lang="en-AU" dirty="0"/>
              <a:t>Could take some time for clubs to learn how to utilize the software</a:t>
            </a:r>
          </a:p>
          <a:p>
            <a:endParaRPr lang="en-AU" dirty="0"/>
          </a:p>
          <a:p>
            <a:r>
              <a:rPr lang="en-AU" dirty="0"/>
              <a:t>Increased demand will mean some clubs will need to increase the amount of coaches who are ready and available within the club</a:t>
            </a:r>
          </a:p>
          <a:p>
            <a:endParaRPr lang="en-AU" dirty="0"/>
          </a:p>
          <a:p>
            <a:r>
              <a:rPr lang="en-AU" dirty="0"/>
              <a:t>Software may have to be paid for</a:t>
            </a:r>
          </a:p>
          <a:p>
            <a:endParaRPr lang="en-AU" dirty="0"/>
          </a:p>
        </p:txBody>
      </p:sp>
    </p:spTree>
    <p:extLst>
      <p:ext uri="{BB962C8B-B14F-4D97-AF65-F5344CB8AC3E}">
        <p14:creationId xmlns:p14="http://schemas.microsoft.com/office/powerpoint/2010/main" val="2191893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23681-83E9-D089-9423-2401DE4D451A}"/>
              </a:ext>
            </a:extLst>
          </p:cNvPr>
          <p:cNvSpPr>
            <a:spLocks noGrp="1"/>
          </p:cNvSpPr>
          <p:nvPr>
            <p:ph type="title"/>
          </p:nvPr>
        </p:nvSpPr>
        <p:spPr/>
        <p:txBody>
          <a:bodyPr/>
          <a:lstStyle/>
          <a:p>
            <a:r>
              <a:rPr lang="en-AU" dirty="0"/>
              <a:t>Social Media Presence Of Clubs</a:t>
            </a:r>
          </a:p>
        </p:txBody>
      </p:sp>
      <p:sp>
        <p:nvSpPr>
          <p:cNvPr id="3" name="Content Placeholder 2">
            <a:extLst>
              <a:ext uri="{FF2B5EF4-FFF2-40B4-BE49-F238E27FC236}">
                <a16:creationId xmlns:a16="http://schemas.microsoft.com/office/drawing/2014/main" id="{F7BA22DA-2513-70A9-9969-80F994218FF8}"/>
              </a:ext>
            </a:extLst>
          </p:cNvPr>
          <p:cNvSpPr>
            <a:spLocks noGrp="1"/>
          </p:cNvSpPr>
          <p:nvPr>
            <p:ph idx="1"/>
          </p:nvPr>
        </p:nvSpPr>
        <p:spPr>
          <a:xfrm>
            <a:off x="1154954" y="2603500"/>
            <a:ext cx="8825659" cy="4099052"/>
          </a:xfrm>
        </p:spPr>
        <p:txBody>
          <a:bodyPr>
            <a:normAutofit lnSpcReduction="10000"/>
          </a:bodyPr>
          <a:lstStyle/>
          <a:p>
            <a:r>
              <a:rPr lang="en-AU" dirty="0"/>
              <a:t>26 clubs in Victoria have Facebook (92%)</a:t>
            </a:r>
          </a:p>
          <a:p>
            <a:pPr marL="0" indent="0">
              <a:buNone/>
            </a:pPr>
            <a:endParaRPr lang="en-AU" dirty="0"/>
          </a:p>
          <a:p>
            <a:r>
              <a:rPr lang="en-AU" dirty="0"/>
              <a:t>13 clubs in Victoria have Instagram (46%)</a:t>
            </a:r>
          </a:p>
          <a:p>
            <a:endParaRPr lang="en-AU" dirty="0"/>
          </a:p>
          <a:p>
            <a:r>
              <a:rPr lang="en-AU" dirty="0"/>
              <a:t>32% of Instagram users are in the 18-24 age bracket, whereas 35.6% of Facebook users are in the 25-34 age bracket.</a:t>
            </a:r>
          </a:p>
          <a:p>
            <a:endParaRPr lang="en-AU" dirty="0"/>
          </a:p>
          <a:p>
            <a:r>
              <a:rPr lang="en-AU" dirty="0"/>
              <a:t>Given the decline in Youth memberships in Victoria, an increased Instagram presence for our clubs could assist this.</a:t>
            </a:r>
          </a:p>
          <a:p>
            <a:endParaRPr lang="en-AU" dirty="0"/>
          </a:p>
          <a:p>
            <a:r>
              <a:rPr lang="en-AU" dirty="0"/>
              <a:t>Source; https://www.statista.com/statistics/325587/instagram-global-age-group/</a:t>
            </a:r>
          </a:p>
        </p:txBody>
      </p:sp>
    </p:spTree>
    <p:extLst>
      <p:ext uri="{BB962C8B-B14F-4D97-AF65-F5344CB8AC3E}">
        <p14:creationId xmlns:p14="http://schemas.microsoft.com/office/powerpoint/2010/main" val="3423774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91089-11F0-5CAE-6750-25FC828F9D37}"/>
              </a:ext>
            </a:extLst>
          </p:cNvPr>
          <p:cNvSpPr>
            <a:spLocks noGrp="1"/>
          </p:cNvSpPr>
          <p:nvPr>
            <p:ph type="title"/>
          </p:nvPr>
        </p:nvSpPr>
        <p:spPr/>
        <p:txBody>
          <a:bodyPr/>
          <a:lstStyle/>
          <a:p>
            <a:r>
              <a:rPr lang="en-AU" dirty="0"/>
              <a:t>How do we handle the extra demand?</a:t>
            </a:r>
          </a:p>
        </p:txBody>
      </p:sp>
      <p:sp>
        <p:nvSpPr>
          <p:cNvPr id="3" name="Content Placeholder 2">
            <a:extLst>
              <a:ext uri="{FF2B5EF4-FFF2-40B4-BE49-F238E27FC236}">
                <a16:creationId xmlns:a16="http://schemas.microsoft.com/office/drawing/2014/main" id="{4F168D04-0EC8-C297-8D2A-A71928928BC9}"/>
              </a:ext>
            </a:extLst>
          </p:cNvPr>
          <p:cNvSpPr>
            <a:spLocks noGrp="1"/>
          </p:cNvSpPr>
          <p:nvPr>
            <p:ph idx="1"/>
          </p:nvPr>
        </p:nvSpPr>
        <p:spPr/>
        <p:txBody>
          <a:bodyPr>
            <a:normAutofit fontScale="92500" lnSpcReduction="20000"/>
          </a:bodyPr>
          <a:lstStyle/>
          <a:p>
            <a:r>
              <a:rPr lang="en-AU" dirty="0"/>
              <a:t>Increase the availability of instructors to host these sessions by suggesting that clubs provide payment to their instructors, this can also be a great opportunity for development for junior members.</a:t>
            </a:r>
          </a:p>
          <a:p>
            <a:endParaRPr lang="en-AU" dirty="0"/>
          </a:p>
          <a:p>
            <a:r>
              <a:rPr lang="en-AU" dirty="0"/>
              <a:t>We can also look outside the sport and advertise that the course cost could be covered by AV or the club to encourage new instructors that don’t have to be archers.</a:t>
            </a:r>
          </a:p>
          <a:p>
            <a:endParaRPr lang="en-AU" dirty="0"/>
          </a:p>
          <a:p>
            <a:r>
              <a:rPr lang="en-AU" dirty="0"/>
              <a:t>Using the online portal to easily manage and see in advance how many attendees are expected at each session, so that members are not turning up unnecessarily.</a:t>
            </a:r>
          </a:p>
          <a:p>
            <a:endParaRPr lang="en-AU" dirty="0"/>
          </a:p>
          <a:p>
            <a:r>
              <a:rPr lang="en-AU" dirty="0"/>
              <a:t> Creation of an easy system that all clubs can use to provide payment to their instructors for conducting these sessions.</a:t>
            </a:r>
          </a:p>
          <a:p>
            <a:endParaRPr lang="en-AU" dirty="0"/>
          </a:p>
        </p:txBody>
      </p:sp>
    </p:spTree>
    <p:extLst>
      <p:ext uri="{BB962C8B-B14F-4D97-AF65-F5344CB8AC3E}">
        <p14:creationId xmlns:p14="http://schemas.microsoft.com/office/powerpoint/2010/main" val="3898304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BA53A-3360-5B6A-7DCF-7DC4FE3C9BA4}"/>
              </a:ext>
            </a:extLst>
          </p:cNvPr>
          <p:cNvSpPr>
            <a:spLocks noGrp="1"/>
          </p:cNvSpPr>
          <p:nvPr>
            <p:ph type="title"/>
          </p:nvPr>
        </p:nvSpPr>
        <p:spPr>
          <a:xfrm>
            <a:off x="677334" y="609600"/>
            <a:ext cx="7844874" cy="1320800"/>
          </a:xfrm>
        </p:spPr>
        <p:txBody>
          <a:bodyPr/>
          <a:lstStyle/>
          <a:p>
            <a:r>
              <a:rPr lang="en-AU" dirty="0"/>
              <a:t>Retention – What happens after a “Try Archery” session</a:t>
            </a:r>
          </a:p>
        </p:txBody>
      </p:sp>
      <p:sp>
        <p:nvSpPr>
          <p:cNvPr id="3" name="Content Placeholder 2">
            <a:extLst>
              <a:ext uri="{FF2B5EF4-FFF2-40B4-BE49-F238E27FC236}">
                <a16:creationId xmlns:a16="http://schemas.microsoft.com/office/drawing/2014/main" id="{BEEF2488-4E46-186F-E121-4010B9FF6310}"/>
              </a:ext>
            </a:extLst>
          </p:cNvPr>
          <p:cNvSpPr>
            <a:spLocks noGrp="1"/>
          </p:cNvSpPr>
          <p:nvPr>
            <p:ph idx="1"/>
          </p:nvPr>
        </p:nvSpPr>
        <p:spPr/>
        <p:txBody>
          <a:bodyPr/>
          <a:lstStyle/>
          <a:p>
            <a:r>
              <a:rPr lang="en-AU" dirty="0"/>
              <a:t>The most common feedback I’ve heard from archers completing these courses is the large financial/time commitment to join a club. The next step shouldn’t be $300 membership and buy a bow. We need steps in between this.</a:t>
            </a:r>
          </a:p>
          <a:p>
            <a:endParaRPr lang="en-AU" dirty="0"/>
          </a:p>
          <a:p>
            <a:r>
              <a:rPr lang="en-AU" dirty="0"/>
              <a:t>We also need to recognize there are many archers “outside” of Archery Australia/AV that already own equipment and shoot recreationally. These are the easiest to convert, so we need to think about what the membership process looks like to them and remove any barriers in place such as paying outright for membership or having to qualify to shoot distances they are already shooting etc.</a:t>
            </a:r>
          </a:p>
          <a:p>
            <a:endParaRPr lang="en-AU" dirty="0"/>
          </a:p>
          <a:p>
            <a:endParaRPr lang="en-AU" dirty="0"/>
          </a:p>
        </p:txBody>
      </p:sp>
    </p:spTree>
    <p:extLst>
      <p:ext uri="{BB962C8B-B14F-4D97-AF65-F5344CB8AC3E}">
        <p14:creationId xmlns:p14="http://schemas.microsoft.com/office/powerpoint/2010/main" val="2752662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A84E-662A-9DA5-45AB-4C3FD186EE9E}"/>
              </a:ext>
            </a:extLst>
          </p:cNvPr>
          <p:cNvSpPr>
            <a:spLocks noGrp="1"/>
          </p:cNvSpPr>
          <p:nvPr>
            <p:ph type="title"/>
          </p:nvPr>
        </p:nvSpPr>
        <p:spPr/>
        <p:txBody>
          <a:bodyPr/>
          <a:lstStyle/>
          <a:p>
            <a:r>
              <a:rPr lang="en-AU" dirty="0"/>
              <a:t>Proposed Pathway – Step 1</a:t>
            </a:r>
          </a:p>
        </p:txBody>
      </p:sp>
      <p:sp>
        <p:nvSpPr>
          <p:cNvPr id="3" name="Content Placeholder 2">
            <a:extLst>
              <a:ext uri="{FF2B5EF4-FFF2-40B4-BE49-F238E27FC236}">
                <a16:creationId xmlns:a16="http://schemas.microsoft.com/office/drawing/2014/main" id="{DAEC2D25-67FA-3A45-C7A0-D6A006A57B1A}"/>
              </a:ext>
            </a:extLst>
          </p:cNvPr>
          <p:cNvSpPr>
            <a:spLocks noGrp="1"/>
          </p:cNvSpPr>
          <p:nvPr>
            <p:ph idx="1"/>
          </p:nvPr>
        </p:nvSpPr>
        <p:spPr/>
        <p:txBody>
          <a:bodyPr>
            <a:normAutofit/>
          </a:bodyPr>
          <a:lstStyle/>
          <a:p>
            <a:r>
              <a:rPr lang="en-AU" dirty="0"/>
              <a:t>“Try Archery” session</a:t>
            </a:r>
          </a:p>
          <a:p>
            <a:endParaRPr lang="en-AU" dirty="0"/>
          </a:p>
          <a:p>
            <a:r>
              <a:rPr lang="en-AU" dirty="0"/>
              <a:t>An individual can easily search for “Archery Lessons Near Me” or similar, find the “</a:t>
            </a:r>
            <a:r>
              <a:rPr lang="en-AU" dirty="0" err="1"/>
              <a:t>AusArchery</a:t>
            </a:r>
            <a:r>
              <a:rPr lang="en-AU" dirty="0"/>
              <a:t>” portal which will automatically use their location to recommend their nearest clubs.</a:t>
            </a:r>
          </a:p>
          <a:p>
            <a:endParaRPr lang="en-AU" dirty="0"/>
          </a:p>
          <a:p>
            <a:r>
              <a:rPr lang="en-AU" dirty="0"/>
              <a:t>They can see when the next availability is for these sessions and book in with their local club through the same website without having to call, e-mail or contact anyone.</a:t>
            </a:r>
          </a:p>
          <a:p>
            <a:endParaRPr lang="en-AU" dirty="0"/>
          </a:p>
          <a:p>
            <a:endParaRPr lang="en-AU" dirty="0"/>
          </a:p>
        </p:txBody>
      </p:sp>
    </p:spTree>
    <p:extLst>
      <p:ext uri="{BB962C8B-B14F-4D97-AF65-F5344CB8AC3E}">
        <p14:creationId xmlns:p14="http://schemas.microsoft.com/office/powerpoint/2010/main" val="2824769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E97A-0BC8-96FF-D252-F54F553BEB2A}"/>
              </a:ext>
            </a:extLst>
          </p:cNvPr>
          <p:cNvSpPr>
            <a:spLocks noGrp="1"/>
          </p:cNvSpPr>
          <p:nvPr>
            <p:ph type="title"/>
          </p:nvPr>
        </p:nvSpPr>
        <p:spPr/>
        <p:txBody>
          <a:bodyPr/>
          <a:lstStyle/>
          <a:p>
            <a:r>
              <a:rPr lang="en-AU"/>
              <a:t>Proposed Pathway – Step 2</a:t>
            </a:r>
            <a:endParaRPr lang="en-AU" dirty="0"/>
          </a:p>
        </p:txBody>
      </p:sp>
      <p:sp>
        <p:nvSpPr>
          <p:cNvPr id="3" name="Content Placeholder 2">
            <a:extLst>
              <a:ext uri="{FF2B5EF4-FFF2-40B4-BE49-F238E27FC236}">
                <a16:creationId xmlns:a16="http://schemas.microsoft.com/office/drawing/2014/main" id="{9872826B-495C-97C7-0D19-4929A8D7A7C9}"/>
              </a:ext>
            </a:extLst>
          </p:cNvPr>
          <p:cNvSpPr>
            <a:spLocks noGrp="1"/>
          </p:cNvSpPr>
          <p:nvPr>
            <p:ph idx="1"/>
          </p:nvPr>
        </p:nvSpPr>
        <p:spPr/>
        <p:txBody>
          <a:bodyPr/>
          <a:lstStyle/>
          <a:p>
            <a:r>
              <a:rPr lang="en-AU" dirty="0"/>
              <a:t>At the completion of the “Try Archery” session, the club provides the archer with a leaflet highlighting details of the “Intro to Archery Course” on one side and the Membership details on the other.</a:t>
            </a:r>
          </a:p>
          <a:p>
            <a:endParaRPr lang="en-AU" dirty="0"/>
          </a:p>
          <a:p>
            <a:r>
              <a:rPr lang="en-AU" dirty="0"/>
              <a:t>They are also automatically sent a 10% discount via the booking system if they book into either of these programs within 7 days of completing their Try Archery session.</a:t>
            </a:r>
          </a:p>
        </p:txBody>
      </p:sp>
    </p:spTree>
    <p:extLst>
      <p:ext uri="{BB962C8B-B14F-4D97-AF65-F5344CB8AC3E}">
        <p14:creationId xmlns:p14="http://schemas.microsoft.com/office/powerpoint/2010/main" val="3360650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EB0E-2CE5-F65E-1079-1B93FC0B0D19}"/>
              </a:ext>
            </a:extLst>
          </p:cNvPr>
          <p:cNvSpPr>
            <a:spLocks noGrp="1"/>
          </p:cNvSpPr>
          <p:nvPr>
            <p:ph type="title"/>
          </p:nvPr>
        </p:nvSpPr>
        <p:spPr/>
        <p:txBody>
          <a:bodyPr/>
          <a:lstStyle/>
          <a:p>
            <a:r>
              <a:rPr lang="en-AU" dirty="0"/>
              <a:t>Proposed Pathway Step 3</a:t>
            </a:r>
          </a:p>
        </p:txBody>
      </p:sp>
      <p:sp>
        <p:nvSpPr>
          <p:cNvPr id="3" name="Content Placeholder 2">
            <a:extLst>
              <a:ext uri="{FF2B5EF4-FFF2-40B4-BE49-F238E27FC236}">
                <a16:creationId xmlns:a16="http://schemas.microsoft.com/office/drawing/2014/main" id="{F8281180-91D5-A482-2C01-455BD8D51E5E}"/>
              </a:ext>
            </a:extLst>
          </p:cNvPr>
          <p:cNvSpPr>
            <a:spLocks noGrp="1"/>
          </p:cNvSpPr>
          <p:nvPr>
            <p:ph idx="1"/>
          </p:nvPr>
        </p:nvSpPr>
        <p:spPr>
          <a:xfrm>
            <a:off x="1154954" y="2603500"/>
            <a:ext cx="8825659" cy="3952748"/>
          </a:xfrm>
        </p:spPr>
        <p:txBody>
          <a:bodyPr>
            <a:normAutofit/>
          </a:bodyPr>
          <a:lstStyle/>
          <a:p>
            <a:r>
              <a:rPr lang="en-AU" dirty="0"/>
              <a:t>After completion of the intro course, a leaflet will be given and a discount automatically sent for 10% off the membership cost of the club which they have completed their sessions at, it will also be time based and expire within 7 days.</a:t>
            </a:r>
          </a:p>
          <a:p>
            <a:endParaRPr lang="en-AU" dirty="0"/>
          </a:p>
          <a:p>
            <a:r>
              <a:rPr lang="en-AU" dirty="0"/>
              <a:t>They will also have the option to pay for this membership via </a:t>
            </a:r>
            <a:r>
              <a:rPr lang="en-AU" b="1" dirty="0"/>
              <a:t>direct debit </a:t>
            </a:r>
            <a:r>
              <a:rPr lang="en-AU" dirty="0"/>
              <a:t>(of which the discount will not be applied)</a:t>
            </a:r>
          </a:p>
          <a:p>
            <a:endParaRPr lang="en-AU" dirty="0"/>
          </a:p>
          <a:p>
            <a:r>
              <a:rPr lang="en-AU" dirty="0"/>
              <a:t>They will then be given the details of the </a:t>
            </a:r>
            <a:r>
              <a:rPr lang="en-AU" dirty="0" err="1"/>
              <a:t>Ozbow</a:t>
            </a:r>
            <a:r>
              <a:rPr lang="en-AU" dirty="0"/>
              <a:t> program, so that they have clear goal to work towards each time they attend the range. During this time they can opt to hire equipment from the club.</a:t>
            </a:r>
          </a:p>
          <a:p>
            <a:endParaRPr lang="en-AU" dirty="0"/>
          </a:p>
          <a:p>
            <a:endParaRPr lang="en-AU" dirty="0"/>
          </a:p>
        </p:txBody>
      </p:sp>
    </p:spTree>
    <p:extLst>
      <p:ext uri="{BB962C8B-B14F-4D97-AF65-F5344CB8AC3E}">
        <p14:creationId xmlns:p14="http://schemas.microsoft.com/office/powerpoint/2010/main" val="1789497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EC211-70C2-D04B-3C8A-56B230F49693}"/>
              </a:ext>
            </a:extLst>
          </p:cNvPr>
          <p:cNvSpPr>
            <a:spLocks noGrp="1"/>
          </p:cNvSpPr>
          <p:nvPr>
            <p:ph type="title"/>
          </p:nvPr>
        </p:nvSpPr>
        <p:spPr/>
        <p:txBody>
          <a:bodyPr/>
          <a:lstStyle/>
          <a:p>
            <a:r>
              <a:rPr lang="en-AU" dirty="0"/>
              <a:t>Proposed Pathway – Step 4 </a:t>
            </a:r>
          </a:p>
        </p:txBody>
      </p:sp>
      <p:sp>
        <p:nvSpPr>
          <p:cNvPr id="3" name="Content Placeholder 2">
            <a:extLst>
              <a:ext uri="{FF2B5EF4-FFF2-40B4-BE49-F238E27FC236}">
                <a16:creationId xmlns:a16="http://schemas.microsoft.com/office/drawing/2014/main" id="{BF9DEED8-479A-9E7C-6B9C-354656E14770}"/>
              </a:ext>
            </a:extLst>
          </p:cNvPr>
          <p:cNvSpPr>
            <a:spLocks noGrp="1"/>
          </p:cNvSpPr>
          <p:nvPr>
            <p:ph idx="1"/>
          </p:nvPr>
        </p:nvSpPr>
        <p:spPr/>
        <p:txBody>
          <a:bodyPr>
            <a:normAutofit fontScale="92500" lnSpcReduction="20000"/>
          </a:bodyPr>
          <a:lstStyle/>
          <a:p>
            <a:r>
              <a:rPr lang="en-AU" dirty="0"/>
              <a:t>Now these individuals have been successfully converted into members (hopefully with their own equipment by now). The final piece of the puzzle is to provide a place through the portal where they can receive support if they need help with their technique, equipment etc. where they don’t have to rely on the volunteer structure.</a:t>
            </a:r>
          </a:p>
          <a:p>
            <a:endParaRPr lang="en-AU" dirty="0"/>
          </a:p>
          <a:p>
            <a:r>
              <a:rPr lang="en-AU" dirty="0"/>
              <a:t>I’d like to copy the golf model, where every golf course has a dedicated number of “Pro’s”. These could be level 2 accredited coaches who charge a nominal fee for 30 or 60min sessions, where a percentage is given back to the club.</a:t>
            </a:r>
          </a:p>
          <a:p>
            <a:endParaRPr lang="en-AU" dirty="0"/>
          </a:p>
          <a:p>
            <a:r>
              <a:rPr lang="en-AU" dirty="0"/>
              <a:t>I’ve attached an example link below, not every club has to have level 2 coaches. But as long as nearby clubs have members available who can perform this, a new archer is able to easily access support and direction.</a:t>
            </a:r>
          </a:p>
          <a:p>
            <a:r>
              <a:rPr lang="en-AU" dirty="0">
                <a:hlinkClick r:id="rId2"/>
              </a:rPr>
              <a:t>https://centenarypark.com.au/learn/</a:t>
            </a:r>
            <a:r>
              <a:rPr lang="en-AU" dirty="0"/>
              <a:t> </a:t>
            </a:r>
          </a:p>
          <a:p>
            <a:endParaRPr lang="en-AU" dirty="0"/>
          </a:p>
        </p:txBody>
      </p:sp>
    </p:spTree>
    <p:extLst>
      <p:ext uri="{BB962C8B-B14F-4D97-AF65-F5344CB8AC3E}">
        <p14:creationId xmlns:p14="http://schemas.microsoft.com/office/powerpoint/2010/main" val="3272437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3D287-7D5E-CB5F-D2C5-4940202DC1C1}"/>
              </a:ext>
            </a:extLst>
          </p:cNvPr>
          <p:cNvSpPr>
            <a:spLocks noGrp="1"/>
          </p:cNvSpPr>
          <p:nvPr>
            <p:ph type="title"/>
          </p:nvPr>
        </p:nvSpPr>
        <p:spPr/>
        <p:txBody>
          <a:bodyPr/>
          <a:lstStyle/>
          <a:p>
            <a:r>
              <a:rPr lang="en-AU" dirty="0"/>
              <a:t>“Try Archery” Goals</a:t>
            </a:r>
          </a:p>
        </p:txBody>
      </p:sp>
      <p:sp>
        <p:nvSpPr>
          <p:cNvPr id="3" name="Content Placeholder 2">
            <a:extLst>
              <a:ext uri="{FF2B5EF4-FFF2-40B4-BE49-F238E27FC236}">
                <a16:creationId xmlns:a16="http://schemas.microsoft.com/office/drawing/2014/main" id="{E1B27F44-AF2F-1A20-A0CB-80584C7F8C13}"/>
              </a:ext>
            </a:extLst>
          </p:cNvPr>
          <p:cNvSpPr>
            <a:spLocks noGrp="1"/>
          </p:cNvSpPr>
          <p:nvPr>
            <p:ph idx="1"/>
          </p:nvPr>
        </p:nvSpPr>
        <p:spPr/>
        <p:txBody>
          <a:bodyPr>
            <a:normAutofit/>
          </a:bodyPr>
          <a:lstStyle/>
          <a:p>
            <a:r>
              <a:rPr lang="en-AU" dirty="0"/>
              <a:t>There are 2 main goals in these sessions, the first of these is to get archers shooting within 5 minutes of the start time, after a simple and easy to understand introduction. The second is to always have the participants leave, feeling as though they are hooked and want to shoot more arrows.</a:t>
            </a:r>
          </a:p>
          <a:p>
            <a:endParaRPr lang="en-AU" dirty="0"/>
          </a:p>
          <a:p>
            <a:r>
              <a:rPr lang="en-AU" dirty="0"/>
              <a:t>It’s important to remember that the goal of these sessions is for archers to leave with a smile on their face, rather than perfect technique. As that can be learned later once they have found a passion for the sport. </a:t>
            </a:r>
          </a:p>
          <a:p>
            <a:endParaRPr lang="en-AU" dirty="0"/>
          </a:p>
          <a:p>
            <a:endParaRPr lang="en-AU" dirty="0"/>
          </a:p>
        </p:txBody>
      </p:sp>
    </p:spTree>
    <p:extLst>
      <p:ext uri="{BB962C8B-B14F-4D97-AF65-F5344CB8AC3E}">
        <p14:creationId xmlns:p14="http://schemas.microsoft.com/office/powerpoint/2010/main" val="1968217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4DAF0-0D36-2AC8-815F-A5D0C511808D}"/>
              </a:ext>
            </a:extLst>
          </p:cNvPr>
          <p:cNvSpPr>
            <a:spLocks noGrp="1"/>
          </p:cNvSpPr>
          <p:nvPr>
            <p:ph type="title"/>
          </p:nvPr>
        </p:nvSpPr>
        <p:spPr/>
        <p:txBody>
          <a:bodyPr/>
          <a:lstStyle/>
          <a:p>
            <a:r>
              <a:rPr lang="en-AU" dirty="0"/>
              <a:t>Proposed “Try Archery” Format</a:t>
            </a:r>
          </a:p>
        </p:txBody>
      </p:sp>
      <p:sp>
        <p:nvSpPr>
          <p:cNvPr id="3" name="Content Placeholder 2">
            <a:extLst>
              <a:ext uri="{FF2B5EF4-FFF2-40B4-BE49-F238E27FC236}">
                <a16:creationId xmlns:a16="http://schemas.microsoft.com/office/drawing/2014/main" id="{393446C4-103A-72D3-5022-463D0E709D6E}"/>
              </a:ext>
            </a:extLst>
          </p:cNvPr>
          <p:cNvSpPr>
            <a:spLocks noGrp="1"/>
          </p:cNvSpPr>
          <p:nvPr>
            <p:ph idx="1"/>
          </p:nvPr>
        </p:nvSpPr>
        <p:spPr>
          <a:xfrm>
            <a:off x="1154954" y="2603500"/>
            <a:ext cx="8825659" cy="3916172"/>
          </a:xfrm>
        </p:spPr>
        <p:txBody>
          <a:bodyPr>
            <a:normAutofit fontScale="92500" lnSpcReduction="20000"/>
          </a:bodyPr>
          <a:lstStyle/>
          <a:p>
            <a:r>
              <a:rPr lang="en-US" dirty="0"/>
              <a:t>1. Line up all new archers on the shooting line without a bow and explain the basics of technique and ask them to mimic this without the bow. Then explain the safety rules relevant to your club (max 2-3min). Starting the archers at 5-10m.</a:t>
            </a:r>
          </a:p>
          <a:p>
            <a:r>
              <a:rPr lang="en-US" dirty="0"/>
              <a:t>2. Spend 15min or so letting them figure out the technique while you walk up and down the line to assist them.</a:t>
            </a:r>
          </a:p>
          <a:p>
            <a:r>
              <a:rPr lang="en-US" dirty="0"/>
              <a:t>3. Explain how the scoring works and provide a score (</a:t>
            </a:r>
            <a:r>
              <a:rPr lang="en-US" dirty="0" err="1"/>
              <a:t>e.g</a:t>
            </a:r>
            <a:r>
              <a:rPr lang="en-US" dirty="0"/>
              <a:t> 15/30 per archer). That will enable them to move their target back one meter, if they do not achieve this score, they will need to move their target one meter closer to the shooting line. So if there are 3 archers on a target, the target needs to achieve 3*15, so 45 in total for them to move back.</a:t>
            </a:r>
          </a:p>
          <a:p>
            <a:r>
              <a:rPr lang="en-US" dirty="0"/>
              <a:t>4. Check in on them throughout the session offering advice if needed (very </a:t>
            </a:r>
            <a:r>
              <a:rPr lang="en-US" dirty="0" err="1"/>
              <a:t>very</a:t>
            </a:r>
            <a:r>
              <a:rPr lang="en-US" dirty="0"/>
              <a:t> simple technique advice) and anecdotes of your own experiences in archery. Then finish with some balloons on the targets for the last 10 minutes.</a:t>
            </a:r>
          </a:p>
          <a:p>
            <a:r>
              <a:rPr lang="en-US" dirty="0"/>
              <a:t>5. Ensure that you debrief participants at the end and clearly explain the next steps, to get involved in your club.</a:t>
            </a:r>
          </a:p>
        </p:txBody>
      </p:sp>
    </p:spTree>
    <p:extLst>
      <p:ext uri="{BB962C8B-B14F-4D97-AF65-F5344CB8AC3E}">
        <p14:creationId xmlns:p14="http://schemas.microsoft.com/office/powerpoint/2010/main" val="47786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75722-A17C-3D5B-500B-A9BABA1DB001}"/>
              </a:ext>
            </a:extLst>
          </p:cNvPr>
          <p:cNvSpPr>
            <a:spLocks noGrp="1"/>
          </p:cNvSpPr>
          <p:nvPr>
            <p:ph type="title"/>
          </p:nvPr>
        </p:nvSpPr>
        <p:spPr/>
        <p:txBody>
          <a:bodyPr/>
          <a:lstStyle/>
          <a:p>
            <a:r>
              <a:rPr lang="en-AU" dirty="0"/>
              <a:t>Recommendations</a:t>
            </a:r>
          </a:p>
        </p:txBody>
      </p:sp>
      <p:sp>
        <p:nvSpPr>
          <p:cNvPr id="3" name="Content Placeholder 2">
            <a:extLst>
              <a:ext uri="{FF2B5EF4-FFF2-40B4-BE49-F238E27FC236}">
                <a16:creationId xmlns:a16="http://schemas.microsoft.com/office/drawing/2014/main" id="{A371E25A-D39E-C0D2-B726-C945E796CB3B}"/>
              </a:ext>
            </a:extLst>
          </p:cNvPr>
          <p:cNvSpPr>
            <a:spLocks noGrp="1"/>
          </p:cNvSpPr>
          <p:nvPr>
            <p:ph idx="1"/>
          </p:nvPr>
        </p:nvSpPr>
        <p:spPr>
          <a:xfrm>
            <a:off x="1154954" y="2603500"/>
            <a:ext cx="8825659" cy="4025900"/>
          </a:xfrm>
        </p:spPr>
        <p:txBody>
          <a:bodyPr>
            <a:normAutofit/>
          </a:bodyPr>
          <a:lstStyle/>
          <a:p>
            <a:r>
              <a:rPr lang="en-AU" dirty="0"/>
              <a:t>Move to an “</a:t>
            </a:r>
            <a:r>
              <a:rPr lang="en-AU" dirty="0" err="1"/>
              <a:t>AusArchery</a:t>
            </a:r>
            <a:r>
              <a:rPr lang="en-AU" dirty="0"/>
              <a:t>” online system where clubs can register and set-up a portal for their sessions, similar to the Auskick website</a:t>
            </a:r>
          </a:p>
          <a:p>
            <a:r>
              <a:rPr lang="en-AU" dirty="0"/>
              <a:t>Contact accountant to help organize an easy system for clubs to compensate their members for their time in hosting the sessions (query super etc.)</a:t>
            </a:r>
          </a:p>
          <a:p>
            <a:r>
              <a:rPr lang="en-AU" dirty="0"/>
              <a:t>Creation of a paid Facebook/Instagram marketing campaign of the new “</a:t>
            </a:r>
            <a:r>
              <a:rPr lang="en-AU" dirty="0" err="1"/>
              <a:t>Ozbow</a:t>
            </a:r>
            <a:r>
              <a:rPr lang="en-AU" dirty="0"/>
              <a:t>” booking portal. Funded by AA to promote clubs.</a:t>
            </a:r>
          </a:p>
          <a:p>
            <a:r>
              <a:rPr lang="en-AU" dirty="0"/>
              <a:t>Time-Based discounts to be automated through the online system after completion of the courses for membership, intro course etc.</a:t>
            </a:r>
          </a:p>
          <a:p>
            <a:r>
              <a:rPr lang="en-AU" dirty="0"/>
              <a:t>Clubs to be encouraged to create a Facebook and especially Instagram social media presence.</a:t>
            </a:r>
          </a:p>
          <a:p>
            <a:r>
              <a:rPr lang="en-AU" dirty="0"/>
              <a:t>Create the option for new members to pay their membership via direct debit, such as </a:t>
            </a:r>
            <a:r>
              <a:rPr lang="en-AU" dirty="0" err="1"/>
              <a:t>Ezidebit</a:t>
            </a:r>
            <a:r>
              <a:rPr lang="en-AU" dirty="0"/>
              <a:t>.</a:t>
            </a:r>
          </a:p>
        </p:txBody>
      </p:sp>
    </p:spTree>
    <p:extLst>
      <p:ext uri="{BB962C8B-B14F-4D97-AF65-F5344CB8AC3E}">
        <p14:creationId xmlns:p14="http://schemas.microsoft.com/office/powerpoint/2010/main" val="17297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39BF3-44E2-687F-6E56-F3C9AFE76B34}"/>
              </a:ext>
            </a:extLst>
          </p:cNvPr>
          <p:cNvSpPr>
            <a:spLocks noGrp="1"/>
          </p:cNvSpPr>
          <p:nvPr>
            <p:ph type="title"/>
          </p:nvPr>
        </p:nvSpPr>
        <p:spPr/>
        <p:txBody>
          <a:bodyPr/>
          <a:lstStyle/>
          <a:p>
            <a:r>
              <a:rPr lang="en-AU" dirty="0"/>
              <a:t>How do we maintain retention after these steps?</a:t>
            </a:r>
          </a:p>
        </p:txBody>
      </p:sp>
      <p:sp>
        <p:nvSpPr>
          <p:cNvPr id="3" name="Content Placeholder 2">
            <a:extLst>
              <a:ext uri="{FF2B5EF4-FFF2-40B4-BE49-F238E27FC236}">
                <a16:creationId xmlns:a16="http://schemas.microsoft.com/office/drawing/2014/main" id="{BEEB51D6-4FBF-4F99-1ADE-05211EEE4EAB}"/>
              </a:ext>
            </a:extLst>
          </p:cNvPr>
          <p:cNvSpPr>
            <a:spLocks noGrp="1"/>
          </p:cNvSpPr>
          <p:nvPr>
            <p:ph idx="1"/>
          </p:nvPr>
        </p:nvSpPr>
        <p:spPr/>
        <p:txBody>
          <a:bodyPr/>
          <a:lstStyle/>
          <a:p>
            <a:r>
              <a:rPr lang="en-AU" dirty="0" err="1"/>
              <a:t>Ozbow</a:t>
            </a:r>
            <a:r>
              <a:rPr lang="en-AU" dirty="0"/>
              <a:t> and Beginners Courses some clubs already have in place</a:t>
            </a:r>
          </a:p>
          <a:p>
            <a:endParaRPr lang="en-AU" dirty="0"/>
          </a:p>
          <a:p>
            <a:r>
              <a:rPr lang="en-AU" dirty="0"/>
              <a:t>Easy access to Coaching, like Golf or Tennis</a:t>
            </a:r>
          </a:p>
          <a:p>
            <a:endParaRPr lang="en-AU" dirty="0"/>
          </a:p>
          <a:p>
            <a:r>
              <a:rPr lang="en-AU" dirty="0"/>
              <a:t>Club Shoots/Club Days</a:t>
            </a:r>
          </a:p>
          <a:p>
            <a:endParaRPr lang="en-AU" dirty="0"/>
          </a:p>
          <a:p>
            <a:r>
              <a:rPr lang="en-AU" dirty="0"/>
              <a:t>Encouragement from members to be involved in QRE’s/Competitions</a:t>
            </a:r>
          </a:p>
          <a:p>
            <a:endParaRPr lang="en-AU" dirty="0"/>
          </a:p>
          <a:p>
            <a:endParaRPr lang="en-AU" dirty="0"/>
          </a:p>
        </p:txBody>
      </p:sp>
    </p:spTree>
    <p:extLst>
      <p:ext uri="{BB962C8B-B14F-4D97-AF65-F5344CB8AC3E}">
        <p14:creationId xmlns:p14="http://schemas.microsoft.com/office/powerpoint/2010/main" val="3237922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CEF88-1CA2-C247-953B-13E3754EADC3}"/>
              </a:ext>
            </a:extLst>
          </p:cNvPr>
          <p:cNvSpPr>
            <a:spLocks noGrp="1"/>
          </p:cNvSpPr>
          <p:nvPr>
            <p:ph type="title"/>
          </p:nvPr>
        </p:nvSpPr>
        <p:spPr/>
        <p:txBody>
          <a:bodyPr/>
          <a:lstStyle/>
          <a:p>
            <a:r>
              <a:rPr lang="en-AU" dirty="0"/>
              <a:t>Recommended Actions</a:t>
            </a:r>
          </a:p>
        </p:txBody>
      </p:sp>
      <p:sp>
        <p:nvSpPr>
          <p:cNvPr id="3" name="Content Placeholder 2">
            <a:extLst>
              <a:ext uri="{FF2B5EF4-FFF2-40B4-BE49-F238E27FC236}">
                <a16:creationId xmlns:a16="http://schemas.microsoft.com/office/drawing/2014/main" id="{F83C01D1-AE83-E23F-CCB9-4FE672697483}"/>
              </a:ext>
            </a:extLst>
          </p:cNvPr>
          <p:cNvSpPr>
            <a:spLocks noGrp="1"/>
          </p:cNvSpPr>
          <p:nvPr>
            <p:ph idx="1"/>
          </p:nvPr>
        </p:nvSpPr>
        <p:spPr/>
        <p:txBody>
          <a:bodyPr/>
          <a:lstStyle/>
          <a:p>
            <a:r>
              <a:rPr lang="en-AU" dirty="0"/>
              <a:t>Check your website link works from the AV Club Finder</a:t>
            </a:r>
          </a:p>
          <a:p>
            <a:endParaRPr lang="en-AU" dirty="0"/>
          </a:p>
          <a:p>
            <a:r>
              <a:rPr lang="en-AU" dirty="0"/>
              <a:t>Get a friend or family member to “google” your club and see how easy it is for them to navigate and book a try archery session</a:t>
            </a:r>
          </a:p>
          <a:p>
            <a:endParaRPr lang="en-AU" dirty="0"/>
          </a:p>
          <a:p>
            <a:r>
              <a:rPr lang="en-AU" dirty="0"/>
              <a:t>Have a look at creating and Instagram account and linking it with the existing Facebook page.</a:t>
            </a:r>
          </a:p>
          <a:p>
            <a:endParaRPr lang="en-AU" dirty="0"/>
          </a:p>
          <a:p>
            <a:r>
              <a:rPr lang="en-AU" dirty="0"/>
              <a:t>Have a think about the steps your club has between the first try session and then the big financial/time commitment of purchasing gear and becoming a member.</a:t>
            </a:r>
          </a:p>
          <a:p>
            <a:endParaRPr lang="en-AU" dirty="0"/>
          </a:p>
        </p:txBody>
      </p:sp>
    </p:spTree>
    <p:extLst>
      <p:ext uri="{BB962C8B-B14F-4D97-AF65-F5344CB8AC3E}">
        <p14:creationId xmlns:p14="http://schemas.microsoft.com/office/powerpoint/2010/main" val="317017121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4ef7447-ef06-45bb-a425-23ccf226962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CCCA2BB19F3AD43A76CA24FCBBA32B7" ma:contentTypeVersion="6" ma:contentTypeDescription="Create a new document." ma:contentTypeScope="" ma:versionID="99c578ba429786940382bf13cb6d5d25">
  <xsd:schema xmlns:xsd="http://www.w3.org/2001/XMLSchema" xmlns:xs="http://www.w3.org/2001/XMLSchema" xmlns:p="http://schemas.microsoft.com/office/2006/metadata/properties" xmlns:ns3="54ef7447-ef06-45bb-a425-23ccf2269624" targetNamespace="http://schemas.microsoft.com/office/2006/metadata/properties" ma:root="true" ma:fieldsID="920e78ccd6bb3dd4a6d1ba639ae6ecd8" ns3:_="">
    <xsd:import namespace="54ef7447-ef06-45bb-a425-23ccf226962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ef7447-ef06-45bb-a425-23ccf226962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A4E273-5C23-44BB-9289-903D8FEC6613}">
  <ds:schemaRefs>
    <ds:schemaRef ds:uri="http://www.w3.org/XML/1998/namespace"/>
    <ds:schemaRef ds:uri="http://purl.org/dc/dcmitype/"/>
    <ds:schemaRef ds:uri="http://purl.org/dc/elements/1.1/"/>
    <ds:schemaRef ds:uri="http://purl.org/dc/terms/"/>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54ef7447-ef06-45bb-a425-23ccf2269624"/>
  </ds:schemaRefs>
</ds:datastoreItem>
</file>

<file path=customXml/itemProps2.xml><?xml version="1.0" encoding="utf-8"?>
<ds:datastoreItem xmlns:ds="http://schemas.openxmlformats.org/officeDocument/2006/customXml" ds:itemID="{8DD3938B-8F57-4F67-8AD7-3D7D32BE67E9}">
  <ds:schemaRefs>
    <ds:schemaRef ds:uri="http://schemas.microsoft.com/sharepoint/v3/contenttype/forms"/>
  </ds:schemaRefs>
</ds:datastoreItem>
</file>

<file path=customXml/itemProps3.xml><?xml version="1.0" encoding="utf-8"?>
<ds:datastoreItem xmlns:ds="http://schemas.openxmlformats.org/officeDocument/2006/customXml" ds:itemID="{5889C173-D865-470A-B145-21754D2C5E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ef7447-ef06-45bb-a425-23ccf22696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15661</TotalTime>
  <Words>1996</Words>
  <Application>Microsoft Office PowerPoint</Application>
  <PresentationFormat>Widescreen</PresentationFormat>
  <Paragraphs>137</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Trebuchet MS</vt:lpstr>
      <vt:lpstr>Wingdings 3</vt:lpstr>
      <vt:lpstr>Facet</vt:lpstr>
      <vt:lpstr>First Victorian Archery Lesson Pathway</vt:lpstr>
      <vt:lpstr>My Role</vt:lpstr>
      <vt:lpstr>Step 1 – Removing Barriers To Access</vt:lpstr>
      <vt:lpstr>“Archery Lessons Near Me” Keyword Search Results</vt:lpstr>
      <vt:lpstr>Archery Victoria Link Appears 3rd link down below maps</vt:lpstr>
      <vt:lpstr>List of clubs including interactive map</vt:lpstr>
      <vt:lpstr>This is where it gets difficult for a new archer</vt:lpstr>
      <vt:lpstr>Difficulty in finding the booking link</vt:lpstr>
      <vt:lpstr>Process of Auskick Sign-up</vt:lpstr>
      <vt:lpstr>Online Booking Statistics</vt:lpstr>
      <vt:lpstr>Positives of an online booking system</vt:lpstr>
      <vt:lpstr>Negatives of an online booking system</vt:lpstr>
      <vt:lpstr>Social Media Presence Of Clubs</vt:lpstr>
      <vt:lpstr>How do we handle the extra demand?</vt:lpstr>
      <vt:lpstr>Retention – What happens after a “Try Archery” session</vt:lpstr>
      <vt:lpstr>Proposed Pathway – Step 1</vt:lpstr>
      <vt:lpstr>Proposed Pathway – Step 2</vt:lpstr>
      <vt:lpstr>Proposed Pathway Step 3</vt:lpstr>
      <vt:lpstr>Proposed Pathway – Step 4 </vt:lpstr>
      <vt:lpstr>“Try Archery” Goals</vt:lpstr>
      <vt:lpstr>Proposed “Try Archery” Format</vt:lpstr>
      <vt:lpstr>Recommendations</vt:lpstr>
      <vt:lpstr>How do we maintain retention after these steps?</vt:lpstr>
      <vt:lpstr>Recommended Actions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Alec Potts</dc:creator>
  <cp:lastModifiedBy>Alec Potts</cp:lastModifiedBy>
  <cp:revision>2</cp:revision>
  <dcterms:created xsi:type="dcterms:W3CDTF">2024-11-04T00:36:25Z</dcterms:created>
  <dcterms:modified xsi:type="dcterms:W3CDTF">2024-11-23T02:15:23Z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0x010100ACCCA2BB19F3AD43A76CA24FCBBA32B7</vt:lpwstr>
  </property>
</Properties>
</file>